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4"/>
  </p:sldMasterIdLst>
  <p:notesMasterIdLst>
    <p:notesMasterId r:id="rId26"/>
  </p:notesMasterIdLst>
  <p:sldIdLst>
    <p:sldId id="291" r:id="rId5"/>
    <p:sldId id="412" r:id="rId6"/>
    <p:sldId id="414" r:id="rId7"/>
    <p:sldId id="433" r:id="rId8"/>
    <p:sldId id="427" r:id="rId9"/>
    <p:sldId id="430" r:id="rId10"/>
    <p:sldId id="271" r:id="rId11"/>
    <p:sldId id="400" r:id="rId12"/>
    <p:sldId id="413" r:id="rId13"/>
    <p:sldId id="419" r:id="rId14"/>
    <p:sldId id="424" r:id="rId15"/>
    <p:sldId id="425" r:id="rId16"/>
    <p:sldId id="417" r:id="rId17"/>
    <p:sldId id="409" r:id="rId18"/>
    <p:sldId id="410" r:id="rId19"/>
    <p:sldId id="418" r:id="rId20"/>
    <p:sldId id="422" r:id="rId21"/>
    <p:sldId id="420" r:id="rId22"/>
    <p:sldId id="428" r:id="rId23"/>
    <p:sldId id="416" r:id="rId24"/>
    <p:sldId id="431" r:id="rId25"/>
  </p:sldIdLst>
  <p:sldSz cx="9144000" cy="6858000" type="screen4x3"/>
  <p:notesSz cx="6858000" cy="9144000"/>
  <p:defaultTextStyle>
    <a:defPPr>
      <a:defRPr lang="es-ES_tradnl"/>
    </a:defPPr>
    <a:lvl1pPr algn="ctr" rtl="0" fontAlgn="base">
      <a:spcBef>
        <a:spcPct val="50000"/>
      </a:spcBef>
      <a:spcAft>
        <a:spcPct val="0"/>
      </a:spcAft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5pPr>
    <a:lvl6pPr marL="2286000" algn="l" defTabSz="914400" rtl="0" eaLnBrk="1" latinLnBrk="0" hangingPunct="1"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6pPr>
    <a:lvl7pPr marL="2743200" algn="l" defTabSz="914400" rtl="0" eaLnBrk="1" latinLnBrk="0" hangingPunct="1"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7pPr>
    <a:lvl8pPr marL="3200400" algn="l" defTabSz="914400" rtl="0" eaLnBrk="1" latinLnBrk="0" hangingPunct="1"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8pPr>
    <a:lvl9pPr marL="3657600" algn="l" defTabSz="914400" rtl="0" eaLnBrk="1" latinLnBrk="0" hangingPunct="1">
      <a:defRPr sz="4800" kern="1200">
        <a:solidFill>
          <a:srgbClr val="003300"/>
        </a:solidFill>
        <a:latin typeface="Showcard Gothic" pitchFamily="8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C543"/>
    <a:srgbClr val="003300"/>
    <a:srgbClr val="00FF00"/>
    <a:srgbClr val="CCFF99"/>
    <a:srgbClr val="CCFF33"/>
    <a:srgbClr val="66FF99"/>
    <a:srgbClr val="FF9966"/>
    <a:srgbClr val="990000"/>
    <a:srgbClr val="CCFF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C21118-BE8D-46B0-AC50-AFE9F77213EE}" v="2" dt="2026-09-14T16:40:47.5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252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44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44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1B6474CF-3014-4109-A714-96DEE4CE40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0376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6474CF-3014-4109-A714-96DEE4CE407A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4456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192D5-EC68-71E5-5FD1-816EE2491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204120F-D85F-543F-0B3F-F241D8970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C06386B-27F1-E313-F5F7-5E0078D7E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B67301D-688C-D72E-E1C4-F99FDBEED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6474CF-3014-4109-A714-96DEE4CE407A}" type="slidenum">
              <a:rPr lang="es-ES" smtClean="0"/>
              <a:pPr>
                <a:defRPr/>
              </a:pPr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993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6474CF-3014-4109-A714-96DEE4CE407A}" type="slidenum">
              <a:rPr lang="es-ES" smtClean="0"/>
              <a:pPr>
                <a:defRPr/>
              </a:pPr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3398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4BE340-CB35-4BA1-BC36-320494F49128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6D4BEE-BC5C-4852-A7AC-2CE6B7DDAE2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D23C1B-9381-44E4-A10C-33887FBA57A1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1505AF-EB2C-45AE-9E2D-87637968561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1F2C5C-FC74-413F-A3CB-437E02986DB1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29A614-368E-4DFA-A6A4-6AB2C12F92F1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C3A0D60-4891-446F-ABBC-95E85606A394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517A0D-2B6B-4F07-852D-BB82CC76A14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2FFF94-7F49-4068-B6C5-63BC130D93D4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6F5723-F3E4-4E82-A90E-931811D4FEC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D8074-50CF-44B7-AD38-FF2EEF149FE8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7CA789-E7F6-47BA-BE48-FCAA0587909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B257AD-B8BC-4D31-9781-95F15372FCE2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4A4EC1-8CF7-4D06-A572-D25A0105541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F4AE4A-D78D-465A-B57C-CE60C7D84EA3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A8385-0D1C-4B13-AE32-754773B4209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50AD8D-1C72-4940-8253-663591DA4CE3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74E7BF-C630-4576-97B4-3299EFDDF5C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A925D2-91A8-4156-9CEB-2D9D03310427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3BC920-A838-4AF1-A6A6-EC634E8C923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A82757-4C6E-48E5-9708-2159A3E30E58}" type="datetimeFigureOut">
              <a:rPr lang="es-ES" smtClean="0"/>
              <a:pPr>
                <a:defRPr/>
              </a:pPr>
              <a:t>18/09/2026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098EB7-C2C3-4F13-B3B5-26456F5D66C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384EFED-4819-4F4F-88AB-F3402516120C}" type="slidenum">
              <a:rPr lang="es-ES_tradnl" smtClean="0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jcyl-my.sharepoint.com/:b:/g/personal/mjcarnero_educa_jcyl_es/EY78IaaIlZpFs2BvpmMSNRUB3SrblVU4R45DBplWzM1WPQ?e=J9wPf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hyperlink" Target="https://educajcyl-my.sharepoint.com/:b:/g/personal/mjcarnero_educa_jcyl_es/EVlCgPMgcepHvxR056ruyloBHXvKP9O2AZkSiCs3cileBQ?e=koqf1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026" descr="Logo_Transparente_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9" y="0"/>
            <a:ext cx="802635" cy="61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8B1A993-2D0E-488E-909F-C5BC7C1A7EC2}"/>
              </a:ext>
            </a:extLst>
          </p:cNvPr>
          <p:cNvSpPr txBox="1"/>
          <p:nvPr/>
        </p:nvSpPr>
        <p:spPr>
          <a:xfrm>
            <a:off x="1115616" y="32975"/>
            <a:ext cx="7272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>
                <a:solidFill>
                  <a:schemeClr val="bg1"/>
                </a:solidFill>
                <a:latin typeface="AR BLANCA" panose="02000000000000000000" pitchFamily="2" charset="0"/>
              </a:rPr>
              <a:t>I.E.S CARDENAL LÓPEZ DE MENDOZA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8C0AA5-609C-4406-8477-1234E3FDB6AD}"/>
              </a:ext>
            </a:extLst>
          </p:cNvPr>
          <p:cNvSpPr txBox="1"/>
          <p:nvPr/>
        </p:nvSpPr>
        <p:spPr>
          <a:xfrm>
            <a:off x="2051720" y="5624696"/>
            <a:ext cx="5040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>
                <a:solidFill>
                  <a:srgbClr val="00B0F0"/>
                </a:solidFill>
              </a:rPr>
              <a:t>NOCTURNO Y DISTANCIA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63E9D75-1D28-4E7D-8873-D0029B27F1EB}"/>
              </a:ext>
            </a:extLst>
          </p:cNvPr>
          <p:cNvSpPr txBox="1"/>
          <p:nvPr/>
        </p:nvSpPr>
        <p:spPr>
          <a:xfrm>
            <a:off x="0" y="171797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u="sng">
                <a:cs typeface="Calibri" panose="020F0502020204030204" pitchFamily="34" charset="0"/>
              </a:rPr>
              <a:t>NOCTURNO Y DISTANCIA </a:t>
            </a:r>
            <a:r>
              <a:rPr lang="es-ES" sz="3200">
                <a:cs typeface="Calibri" panose="020F0502020204030204" pitchFamily="34" charset="0"/>
              </a:rPr>
              <a:t>SON OPCIONES DE BACHILLERATO CON TRES CARACTERÍSTICAS MUY ESPECIALES: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C910C4-1F28-4B66-AF5F-CDC3E4FA6F04}"/>
              </a:ext>
            </a:extLst>
          </p:cNvPr>
          <p:cNvSpPr txBox="1"/>
          <p:nvPr/>
        </p:nvSpPr>
        <p:spPr>
          <a:xfrm>
            <a:off x="899592" y="2346386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>
                <a:solidFill>
                  <a:srgbClr val="7030A0"/>
                </a:solidFill>
                <a:latin typeface="+mj-lt"/>
                <a:cs typeface="Calibri" panose="020F0502020204030204" pitchFamily="34" charset="0"/>
              </a:rPr>
              <a:t>1-SON PARA PERSONAS ADULTAS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6419C6A-2251-4D8D-AE0A-95B97207E771}"/>
              </a:ext>
            </a:extLst>
          </p:cNvPr>
          <p:cNvSpPr txBox="1"/>
          <p:nvPr/>
        </p:nvSpPr>
        <p:spPr>
          <a:xfrm>
            <a:off x="611560" y="3525893"/>
            <a:ext cx="80648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7030A0"/>
                </a:solidFill>
                <a:latin typeface="+mj-lt"/>
                <a:cs typeface="Calibri" panose="020F0502020204030204" pitchFamily="34" charset="0"/>
              </a:rPr>
              <a:t>2-EL HORARIO PRESENCIAL ES ENTRE LAS </a:t>
            </a:r>
            <a:r>
              <a:rPr lang="es-ES" sz="4000" b="1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17:30 Y LAS 22:00 (máximo)</a:t>
            </a:r>
          </a:p>
          <a:p>
            <a:endParaRPr lang="es-ES" sz="4000" b="1" dirty="0">
              <a:solidFill>
                <a:schemeClr val="tx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F9BE528-6543-430C-BD23-EA5740C6BA2F}"/>
              </a:ext>
            </a:extLst>
          </p:cNvPr>
          <p:cNvSpPr txBox="1"/>
          <p:nvPr/>
        </p:nvSpPr>
        <p:spPr>
          <a:xfrm>
            <a:off x="0" y="501317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solidFill>
                  <a:srgbClr val="7030A0"/>
                </a:solidFill>
                <a:latin typeface="+mj-lt"/>
                <a:cs typeface="Calibri" panose="020F0502020204030204" pitchFamily="34" charset="0"/>
              </a:rPr>
              <a:t>3-GRUPOS MUY REDUCIDOS Y ATENCIÓN PERSONALIZADA</a:t>
            </a:r>
          </a:p>
        </p:txBody>
      </p:sp>
    </p:spTree>
    <p:extLst>
      <p:ext uri="{BB962C8B-B14F-4D97-AF65-F5344CB8AC3E}">
        <p14:creationId xmlns:p14="http://schemas.microsoft.com/office/powerpoint/2010/main" val="1459976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CC2EE64-FB7B-4323-909E-2638AFBC6930}"/>
              </a:ext>
            </a:extLst>
          </p:cNvPr>
          <p:cNvSpPr txBox="1"/>
          <p:nvPr/>
        </p:nvSpPr>
        <p:spPr>
          <a:xfrm>
            <a:off x="0" y="11663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MODO DE CONTACTO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A37788A-DF45-4CC7-B59F-EEFC4D3D939E}"/>
              </a:ext>
            </a:extLst>
          </p:cNvPr>
          <p:cNvSpPr txBox="1"/>
          <p:nvPr/>
        </p:nvSpPr>
        <p:spPr>
          <a:xfrm>
            <a:off x="-179511" y="947629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latin typeface="+mn-lt"/>
                <a:hlinkClick r:id="rId3"/>
              </a:rPr>
              <a:t>CORREO ELECTRÓNICO DE LA JUNTA DE CASTILLA Y LEÓN</a:t>
            </a:r>
            <a:endParaRPr lang="es-ES" sz="2400" b="1" dirty="0">
              <a:latin typeface="+mn-lt"/>
            </a:endParaRPr>
          </a:p>
          <a:p>
            <a:r>
              <a:rPr lang="es-ES" sz="1200" b="1" dirty="0">
                <a:latin typeface="+mn-lt"/>
                <a:hlinkClick r:id="rId4"/>
              </a:rPr>
              <a:t>TUTORIAL PARA CONFIGURARLO EN EL MÓVIL</a:t>
            </a:r>
            <a:endParaRPr lang="es-ES" sz="1200" b="1" dirty="0">
              <a:latin typeface="+mn-lt"/>
            </a:endParaRPr>
          </a:p>
          <a:p>
            <a:r>
              <a:rPr lang="es-ES" sz="3200" b="1" dirty="0">
                <a:solidFill>
                  <a:srgbClr val="FF0000"/>
                </a:solidFill>
                <a:latin typeface="+mn-lt"/>
              </a:rPr>
              <a:t>………………………@educa.jcyl.es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38528D-AE11-4242-908E-B328CA29C4B7}"/>
              </a:ext>
            </a:extLst>
          </p:cNvPr>
          <p:cNvSpPr txBox="1"/>
          <p:nvPr/>
        </p:nvSpPr>
        <p:spPr>
          <a:xfrm>
            <a:off x="59006" y="3212976"/>
            <a:ext cx="318109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7030A0"/>
                </a:solidFill>
                <a:latin typeface="+mn-lt"/>
              </a:rPr>
              <a:t>En ambas modalidades tenemos que estar pendientes de él y mirarlo regularmente, así como aprender a manejarnos con el </a:t>
            </a:r>
            <a:r>
              <a:rPr lang="es-ES" sz="3200" b="1" u="sng">
                <a:solidFill>
                  <a:srgbClr val="C00000"/>
                </a:solidFill>
                <a:latin typeface="+mn-lt"/>
              </a:rPr>
              <a:t>Aula Virtual del Instituto</a:t>
            </a:r>
            <a:endParaRPr lang="es-ES" sz="3200" b="1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7" name="Imagen 6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4017CC78-3A97-4A22-A533-E4460C47BD9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97" y="2564904"/>
            <a:ext cx="5724392" cy="416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67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ED7528-29D7-FC96-2322-6EF4C6E98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6674F50-13ED-F543-EB53-BAEDDB9AB6C0}"/>
              </a:ext>
            </a:extLst>
          </p:cNvPr>
          <p:cNvSpPr txBox="1"/>
          <p:nvPr/>
        </p:nvSpPr>
        <p:spPr>
          <a:xfrm>
            <a:off x="0" y="171797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/>
              <a:t>Es imprescindible:</a:t>
            </a:r>
          </a:p>
          <a:p>
            <a:r>
              <a:rPr lang="es-ES" sz="2000" dirty="0">
                <a:solidFill>
                  <a:schemeClr val="tx1"/>
                </a:solidFill>
              </a:rPr>
              <a:t>1 – Conseguir tus claves educa.</a:t>
            </a:r>
          </a:p>
          <a:p>
            <a:r>
              <a:rPr lang="es-ES" sz="2000" dirty="0">
                <a:solidFill>
                  <a:schemeClr val="tx1"/>
                </a:solidFill>
              </a:rPr>
              <a:t>2 – Instalarte el doble factor de el móvil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2638DA-396D-D2C0-188B-33440CA418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8" y="1895728"/>
            <a:ext cx="4983305" cy="24064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B48256-FDA0-34AA-FC83-63550590C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406" y="3495807"/>
            <a:ext cx="4325755" cy="329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07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FC3824C-1877-4279-9C48-4ED32CCFB307}"/>
              </a:ext>
            </a:extLst>
          </p:cNvPr>
          <p:cNvSpPr txBox="1"/>
          <p:nvPr/>
        </p:nvSpPr>
        <p:spPr>
          <a:xfrm>
            <a:off x="683568" y="1686292"/>
            <a:ext cx="7920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7030A0"/>
                </a:solidFill>
                <a:latin typeface="+mj-lt"/>
              </a:rPr>
              <a:t>A todos, profesores y alumnos, se nos facilita un correo oficial y todo un paquete de herramientas asociado, que una vez que nos acostumbramos a usarlo, nos facilitan muchísimo la labor del día a día: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4BB41D0-9456-4A0D-8E3D-26FD7BBEDF5B}"/>
              </a:ext>
            </a:extLst>
          </p:cNvPr>
          <p:cNvSpPr txBox="1"/>
          <p:nvPr/>
        </p:nvSpPr>
        <p:spPr>
          <a:xfrm>
            <a:off x="0" y="1166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/>
              <a:t>Herramientas de trabajo de la </a:t>
            </a:r>
            <a:r>
              <a:rPr lang="es-ES" err="1"/>
              <a:t>jcyl</a:t>
            </a:r>
            <a:endParaRPr lang="es-ES"/>
          </a:p>
        </p:txBody>
      </p:sp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2E78349D-1054-4E8C-8EEC-20904710AF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56992"/>
            <a:ext cx="8457795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472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A56B6D5-6CEF-4F5C-A3D6-42882A42CB52}"/>
              </a:ext>
            </a:extLst>
          </p:cNvPr>
          <p:cNvSpPr txBox="1"/>
          <p:nvPr/>
        </p:nvSpPr>
        <p:spPr>
          <a:xfrm>
            <a:off x="-396552" y="404664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/>
              <a:t>ELIGE TU OPCIÓN:</a:t>
            </a:r>
          </a:p>
        </p:txBody>
      </p:sp>
      <p:sp>
        <p:nvSpPr>
          <p:cNvPr id="5" name="Text Box 1031">
            <a:extLst>
              <a:ext uri="{FF2B5EF4-FFF2-40B4-BE49-F238E27FC236}">
                <a16:creationId xmlns:a16="http://schemas.microsoft.com/office/drawing/2014/main" id="{154D288D-409B-4A38-AA1D-7F8A71B86C89}"/>
              </a:ext>
            </a:extLst>
          </p:cNvPr>
          <p:cNvSpPr txBox="1">
            <a:spLocks noChangeArrowheads="1"/>
          </p:cNvSpPr>
          <p:nvPr/>
        </p:nvSpPr>
        <p:spPr bwMode="auto">
          <a:xfrm rot="20673692">
            <a:off x="1331640" y="4733573"/>
            <a:ext cx="5696765" cy="1015663"/>
          </a:xfrm>
          <a:prstGeom prst="rect">
            <a:avLst/>
          </a:prstGeom>
          <a:solidFill>
            <a:srgbClr val="CCFF99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" sz="6000" dirty="0">
                <a:solidFill>
                  <a:schemeClr val="tx1"/>
                </a:solidFill>
                <a:latin typeface="Britannic Bold" pitchFamily="34" charset="0"/>
                <a:hlinkClick r:id="rId3" action="ppaction://hlinksldjump"/>
              </a:rPr>
              <a:t>DISTANCIA</a:t>
            </a:r>
            <a:endParaRPr lang="es-ES" sz="6000" dirty="0">
              <a:solidFill>
                <a:schemeClr val="tx1"/>
              </a:solidFill>
              <a:latin typeface="Britannic Bold" pitchFamily="34" charset="0"/>
            </a:endParaRPr>
          </a:p>
        </p:txBody>
      </p:sp>
      <p:sp>
        <p:nvSpPr>
          <p:cNvPr id="6" name="Text Box 1031">
            <a:extLst>
              <a:ext uri="{FF2B5EF4-FFF2-40B4-BE49-F238E27FC236}">
                <a16:creationId xmlns:a16="http://schemas.microsoft.com/office/drawing/2014/main" id="{3A170049-FD07-4AA3-978D-9951DCD334FC}"/>
              </a:ext>
            </a:extLst>
          </p:cNvPr>
          <p:cNvSpPr txBox="1">
            <a:spLocks noChangeArrowheads="1"/>
          </p:cNvSpPr>
          <p:nvPr/>
        </p:nvSpPr>
        <p:spPr bwMode="auto">
          <a:xfrm rot="827589">
            <a:off x="2555775" y="2276873"/>
            <a:ext cx="5660761" cy="1008112"/>
          </a:xfrm>
          <a:prstGeom prst="rect">
            <a:avLst/>
          </a:prstGeom>
          <a:solidFill>
            <a:srgbClr val="CCFF99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" sz="6000" dirty="0">
                <a:solidFill>
                  <a:schemeClr val="tx1"/>
                </a:solidFill>
                <a:latin typeface="Britannic Bold" pitchFamily="34" charset="0"/>
                <a:hlinkClick r:id="" action="ppaction://hlinkshowjump?jump=nextslide"/>
              </a:rPr>
              <a:t>NOCTURNO</a:t>
            </a:r>
            <a:endParaRPr lang="es-ES" sz="6000" dirty="0">
              <a:solidFill>
                <a:schemeClr val="tx1"/>
              </a:solidFill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052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36" descr="agosto_museo_salaprincip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5040313" cy="3352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1035" descr="abril_bibliotecanuevaIMG_61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141663"/>
            <a:ext cx="4824413" cy="34829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1031"/>
          <p:cNvSpPr txBox="1">
            <a:spLocks noChangeArrowheads="1"/>
          </p:cNvSpPr>
          <p:nvPr/>
        </p:nvSpPr>
        <p:spPr bwMode="auto">
          <a:xfrm>
            <a:off x="2627313" y="2349500"/>
            <a:ext cx="4968875" cy="923330"/>
          </a:xfrm>
          <a:prstGeom prst="rect">
            <a:avLst/>
          </a:prstGeom>
          <a:solidFill>
            <a:srgbClr val="CCFF99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" sz="5400">
                <a:solidFill>
                  <a:schemeClr val="tx1"/>
                </a:solidFill>
                <a:latin typeface="Britannic Bold" pitchFamily="34" charset="0"/>
              </a:rPr>
              <a:t>NOCTURNO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>
            <a:spLocks noChangeArrowheads="1"/>
          </p:cNvSpPr>
          <p:nvPr/>
        </p:nvSpPr>
        <p:spPr bwMode="auto">
          <a:xfrm>
            <a:off x="2819400" y="6461125"/>
            <a:ext cx="6324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algn="l"/>
            <a:r>
              <a:rPr lang="es-ES_tradnl" sz="2000">
                <a:solidFill>
                  <a:schemeClr val="accent2"/>
                </a:solidFill>
                <a:latin typeface="Tekton" pitchFamily="34" charset="0"/>
              </a:rPr>
              <a:t>                   </a:t>
            </a:r>
            <a:endParaRPr lang="es-ES_tradnl" sz="20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3673625" y="672677"/>
            <a:ext cx="5105400" cy="1459632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3733800" y="2590800"/>
            <a:ext cx="5105400" cy="762000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>
            <a:off x="3733800" y="3411858"/>
            <a:ext cx="5105400" cy="762000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3733800" y="5410200"/>
            <a:ext cx="5105400" cy="990600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228600" y="0"/>
            <a:ext cx="3048000" cy="2667000"/>
          </a:xfrm>
          <a:prstGeom prst="rightArrow">
            <a:avLst>
              <a:gd name="adj1" fmla="val 50000"/>
              <a:gd name="adj2" fmla="val 28571"/>
            </a:avLst>
          </a:prstGeom>
          <a:gradFill rotWithShape="0">
            <a:gsLst>
              <a:gs pos="0">
                <a:schemeClr val="accent1"/>
              </a:gs>
              <a:gs pos="100000">
                <a:srgbClr val="CCFF99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228600" y="3200400"/>
            <a:ext cx="3048000" cy="2667000"/>
          </a:xfrm>
          <a:prstGeom prst="rightArrow">
            <a:avLst>
              <a:gd name="adj1" fmla="val 50000"/>
              <a:gd name="adj2" fmla="val 28571"/>
            </a:avLst>
          </a:prstGeom>
          <a:gradFill rotWithShape="0">
            <a:gsLst>
              <a:gs pos="0">
                <a:schemeClr val="accent1"/>
              </a:gs>
              <a:gs pos="100000">
                <a:srgbClr val="CCFF99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457200" y="990600"/>
            <a:ext cx="2438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algn="l"/>
            <a:r>
              <a:rPr lang="es-ES_tradnl" sz="2800" b="1">
                <a:solidFill>
                  <a:schemeClr val="tx1"/>
                </a:solidFill>
                <a:latin typeface="Times New Roman" pitchFamily="18" charset="0"/>
              </a:rPr>
              <a:t>REQUISITOS</a:t>
            </a:r>
            <a:endParaRPr lang="es-ES" sz="2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457200" y="4267200"/>
            <a:ext cx="2209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algn="l"/>
            <a:r>
              <a:rPr lang="es-ES_tradnl" sz="2800" b="1">
                <a:solidFill>
                  <a:schemeClr val="tx1"/>
                </a:solidFill>
                <a:latin typeface="Times New Roman" pitchFamily="18" charset="0"/>
              </a:rPr>
              <a:t>VENTAJAS</a:t>
            </a:r>
            <a:endParaRPr lang="es-ES" sz="2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4000500" y="767378"/>
            <a:ext cx="480060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Tener 18 años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_tradnl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posesión del título de E.S.O, Graduado escolar, título de F.P., BUP,…</a:t>
            </a:r>
            <a:endParaRPr lang="es-E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4000500" y="2726234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_tradnl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Grupos reducidos</a:t>
            </a:r>
            <a:endParaRPr lang="es-ES" sz="2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22" name="Text Box 18"/>
          <p:cNvSpPr txBox="1">
            <a:spLocks noChangeArrowheads="1"/>
          </p:cNvSpPr>
          <p:nvPr/>
        </p:nvSpPr>
        <p:spPr bwMode="auto">
          <a:xfrm>
            <a:off x="3962400" y="3505200"/>
            <a:ext cx="480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_tradnl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Enseñanza presencial</a:t>
            </a:r>
            <a:endParaRPr lang="es-ES" sz="2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26" name="AutoShape 22"/>
          <p:cNvSpPr>
            <a:spLocks noChangeArrowheads="1"/>
          </p:cNvSpPr>
          <p:nvPr/>
        </p:nvSpPr>
        <p:spPr bwMode="auto">
          <a:xfrm>
            <a:off x="3733800" y="4267200"/>
            <a:ext cx="5105400" cy="1066800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3906080" y="4282007"/>
            <a:ext cx="4800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_tradnl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conservan las notas de las </a:t>
            </a:r>
          </a:p>
          <a:p>
            <a:r>
              <a:rPr lang="es-ES_tradnl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asignaturas aprobadas </a:t>
            </a:r>
            <a:endParaRPr lang="es-ES" sz="2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28" name="Text Box 24"/>
          <p:cNvSpPr txBox="1">
            <a:spLocks noChangeArrowheads="1"/>
          </p:cNvSpPr>
          <p:nvPr/>
        </p:nvSpPr>
        <p:spPr bwMode="auto">
          <a:xfrm>
            <a:off x="3886200" y="5486400"/>
            <a:ext cx="480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_tradnl"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Menor número de asignaturas por curso (tres bloques)</a:t>
            </a:r>
            <a:endParaRPr lang="es-ES" sz="24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E08D4B4-150E-4F2C-816D-DCC51B151F51}"/>
              </a:ext>
            </a:extLst>
          </p:cNvPr>
          <p:cNvSpPr txBox="1"/>
          <p:nvPr/>
        </p:nvSpPr>
        <p:spPr>
          <a:xfrm>
            <a:off x="0" y="332656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200" b="1">
                <a:latin typeface="Calibri" panose="020F0502020204030204" pitchFamily="34" charset="0"/>
                <a:cs typeface="Calibri" panose="020F0502020204030204" pitchFamily="34" charset="0"/>
              </a:rPr>
              <a:t>¡OJO! En nuestro instituto se oferta el </a:t>
            </a:r>
            <a:r>
              <a:rPr lang="es-ES" sz="2200" b="1" u="sng">
                <a:cs typeface="Calibri" panose="020F0502020204030204" pitchFamily="34" charset="0"/>
              </a:rPr>
              <a:t>MODELO A </a:t>
            </a:r>
            <a:r>
              <a:rPr lang="es-ES" sz="2200" b="1">
                <a:latin typeface="Calibri" panose="020F0502020204030204" pitchFamily="34" charset="0"/>
                <a:cs typeface="Calibri" panose="020F0502020204030204" pitchFamily="34" charset="0"/>
              </a:rPr>
              <a:t>de bachillerato nocturno: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9A353BC-A3FB-4326-AFEE-5E13C1EC15B7}"/>
              </a:ext>
            </a:extLst>
          </p:cNvPr>
          <p:cNvSpPr txBox="1"/>
          <p:nvPr/>
        </p:nvSpPr>
        <p:spPr>
          <a:xfrm>
            <a:off x="503548" y="1030052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latin typeface="Calibri" panose="020F0502020204030204" pitchFamily="34" charset="0"/>
                <a:cs typeface="Calibri" panose="020F0502020204030204" pitchFamily="34" charset="0"/>
              </a:rPr>
              <a:t>Las materias correspondientes a los dos cursos se distribuyen y agrupan en tres bloques para cada modalidad (CIENCIAS / HUMANIDADES Y CIENCIAS SOCIALES). Esto hace que cada curso tenga menos asignaturas y facilita compaginar los estudios de bachillerato con otras actividades.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AE92A65-5BE5-4588-B643-C132AE37F691}"/>
              </a:ext>
            </a:extLst>
          </p:cNvPr>
          <p:cNvSpPr txBox="1"/>
          <p:nvPr/>
        </p:nvSpPr>
        <p:spPr>
          <a:xfrm>
            <a:off x="251520" y="3212976"/>
            <a:ext cx="889248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 decir, este bachillerato se cursa en </a:t>
            </a:r>
            <a:r>
              <a:rPr lang="es-ES" sz="2800" b="1" u="sng">
                <a:solidFill>
                  <a:srgbClr val="FF0000"/>
                </a:solidFill>
                <a:cs typeface="Calibri" panose="020F0502020204030204" pitchFamily="34" charset="0"/>
              </a:rPr>
              <a:t>tres años</a:t>
            </a:r>
            <a:r>
              <a:rPr lang="es-ES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distribuidos en:</a:t>
            </a:r>
          </a:p>
          <a:p>
            <a:endParaRPr lang="es-ES" sz="1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2800" b="1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BLOQUE 1 - BNH1 Y BNC1</a:t>
            </a:r>
          </a:p>
          <a:p>
            <a:pPr marL="1257300" lvl="2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2800" b="1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BLOQUE 2 - BNH2 Y BNC2</a:t>
            </a:r>
          </a:p>
          <a:p>
            <a:pPr marL="1257300" lvl="2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sz="2800" b="1" dirty="0">
                <a:latin typeface="Adobe Gothic Std B" panose="020B0800000000000000" pitchFamily="34" charset="-128"/>
                <a:ea typeface="Adobe Gothic Std B" panose="020B0800000000000000" pitchFamily="34" charset="-128"/>
                <a:cs typeface="Calibri" panose="020F0502020204030204" pitchFamily="34" charset="0"/>
              </a:rPr>
              <a:t>BLOQUE 3 - BNH3 Y BNC3</a:t>
            </a: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FDF8E81-A678-474E-BFC8-8B202B4D69E1}"/>
              </a:ext>
            </a:extLst>
          </p:cNvPr>
          <p:cNvSpPr txBox="1"/>
          <p:nvPr/>
        </p:nvSpPr>
        <p:spPr>
          <a:xfrm>
            <a:off x="1547664" y="5445224"/>
            <a:ext cx="66247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38511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7EA30D56-7F55-47D2-BC87-6B15BBD4FA5C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/>
              <a:t>MATERIAS A ELEGIR EN EL PRIMER BLOQUE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09882B8-63F8-4770-9FFF-5B07D4BB161D}"/>
              </a:ext>
            </a:extLst>
          </p:cNvPr>
          <p:cNvSpPr txBox="1"/>
          <p:nvPr/>
        </p:nvSpPr>
        <p:spPr>
          <a:xfrm>
            <a:off x="-26776" y="6424544"/>
            <a:ext cx="9639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600" b="1">
                <a:solidFill>
                  <a:srgbClr val="FF0000"/>
                </a:solidFill>
                <a:latin typeface="+mj-lt"/>
              </a:rPr>
              <a:t>Algunas de las materias optativas podrán cursarse a distancia si no sale el número mínimo de alumnos.</a:t>
            </a:r>
            <a:endParaRPr lang="es-ES" sz="16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5" name="Imagen 4" descr="Tabla&#10;&#10;Descripción generada automáticamente">
            <a:extLst>
              <a:ext uri="{FF2B5EF4-FFF2-40B4-BE49-F238E27FC236}">
                <a16:creationId xmlns:a16="http://schemas.microsoft.com/office/drawing/2014/main" id="{193AACA2-B6C1-2F95-64A9-41311BBBE5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30" y="418499"/>
            <a:ext cx="7957457" cy="600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048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C072D6-D13A-446F-B966-2CB2E2F17E05}"/>
              </a:ext>
            </a:extLst>
          </p:cNvPr>
          <p:cNvSpPr txBox="1"/>
          <p:nvPr/>
        </p:nvSpPr>
        <p:spPr>
          <a:xfrm>
            <a:off x="-252536" y="21346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/>
              <a:t>MATERIAS A ELEGIR EN EL segundo BLOQUE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35E319-8EE8-4214-9597-5C5BA8C306C8}"/>
              </a:ext>
            </a:extLst>
          </p:cNvPr>
          <p:cNvSpPr txBox="1"/>
          <p:nvPr/>
        </p:nvSpPr>
        <p:spPr>
          <a:xfrm>
            <a:off x="316192" y="6288372"/>
            <a:ext cx="8827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800" b="1">
                <a:solidFill>
                  <a:srgbClr val="0070C0"/>
                </a:solidFill>
                <a:latin typeface="+mj-lt"/>
              </a:rPr>
              <a:t>Algunas de las materias optativas podrán cursarse a distancia si no tienen el número mínimo de alumnos.</a:t>
            </a:r>
            <a:endParaRPr lang="es-ES" sz="18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7" name="Imagen 6" descr="Interfaz de usuario gráfica, Tabla&#10;&#10;Descripción generada automáticamente">
            <a:extLst>
              <a:ext uri="{FF2B5EF4-FFF2-40B4-BE49-F238E27FC236}">
                <a16:creationId xmlns:a16="http://schemas.microsoft.com/office/drawing/2014/main" id="{933334CF-DDAF-B5F3-2181-967D4A5A0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042" y="675131"/>
            <a:ext cx="6740062" cy="561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259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5A5F25F-050D-4B8B-8756-35EA4C4AA1BB}"/>
              </a:ext>
            </a:extLst>
          </p:cNvPr>
          <p:cNvSpPr txBox="1"/>
          <p:nvPr/>
        </p:nvSpPr>
        <p:spPr>
          <a:xfrm>
            <a:off x="-180528" y="213897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/>
              <a:t>MATERIAS A ELEGIR EN EL </a:t>
            </a:r>
            <a:r>
              <a:rPr lang="es-ES" sz="2400" err="1"/>
              <a:t>tercER</a:t>
            </a:r>
            <a:r>
              <a:rPr lang="es-ES" sz="2400"/>
              <a:t> BLOQUE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E25617F-489C-4F9F-8591-68F462604D95}"/>
              </a:ext>
            </a:extLst>
          </p:cNvPr>
          <p:cNvSpPr txBox="1"/>
          <p:nvPr/>
        </p:nvSpPr>
        <p:spPr>
          <a:xfrm>
            <a:off x="1" y="594928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20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Algunas de las materias optativas podrán cursarse a distancia si no sale el número mínimo de alumnos.</a:t>
            </a:r>
          </a:p>
        </p:txBody>
      </p:sp>
      <p:pic>
        <p:nvPicPr>
          <p:cNvPr id="6" name="Imagen 5" descr="Interfaz de usuario gráfica, Tabla&#10;&#10;Descripción generada automáticamente">
            <a:extLst>
              <a:ext uri="{FF2B5EF4-FFF2-40B4-BE49-F238E27FC236}">
                <a16:creationId xmlns:a16="http://schemas.microsoft.com/office/drawing/2014/main" id="{C6CFD0D9-4A49-88ED-5738-F24D49D21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70" y="675562"/>
            <a:ext cx="7113159" cy="528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81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DC0E41-6A73-4DBE-891D-180CF195288C}"/>
              </a:ext>
            </a:extLst>
          </p:cNvPr>
          <p:cNvSpPr txBox="1"/>
          <p:nvPr/>
        </p:nvSpPr>
        <p:spPr>
          <a:xfrm>
            <a:off x="-27140" y="18864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/>
              <a:t>CONSEJOS IMPORTANTES A LA HORA DE </a:t>
            </a:r>
            <a:r>
              <a:rPr lang="es-ES" sz="2400" u="sng">
                <a:solidFill>
                  <a:srgbClr val="C00000"/>
                </a:solidFill>
              </a:rPr>
              <a:t>ELEGIR MATERIAS</a:t>
            </a:r>
            <a:r>
              <a:rPr lang="es-ES" sz="2400"/>
              <a:t>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3CA43E8-C095-4E5F-AE15-A7D3D9F7D231}"/>
              </a:ext>
            </a:extLst>
          </p:cNvPr>
          <p:cNvSpPr txBox="1"/>
          <p:nvPr/>
        </p:nvSpPr>
        <p:spPr>
          <a:xfrm>
            <a:off x="107504" y="1124484"/>
            <a:ext cx="9036496" cy="4118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28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1-</a:t>
            </a:r>
            <a:r>
              <a:rPr lang="es-ES" sz="2800" b="1" dirty="0">
                <a:latin typeface="+mn-lt"/>
              </a:rPr>
              <a:t> Elige asignaturas </a:t>
            </a:r>
            <a:r>
              <a:rPr lang="es-ES" sz="28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que te preparen </a:t>
            </a:r>
            <a:r>
              <a:rPr lang="es-ES" sz="2800" b="1" dirty="0">
                <a:latin typeface="+mn-lt"/>
              </a:rPr>
              <a:t>para lo que quieres hacer después (trabajo, F.P, EBAU…)</a:t>
            </a:r>
          </a:p>
          <a:p>
            <a:pPr algn="just">
              <a:lnSpc>
                <a:spcPct val="150000"/>
              </a:lnSpc>
            </a:pPr>
            <a:r>
              <a:rPr lang="es-ES" sz="28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2-</a:t>
            </a:r>
            <a:r>
              <a:rPr lang="es-ES" sz="2800" b="1" dirty="0">
                <a:latin typeface="+mn-lt"/>
              </a:rPr>
              <a:t> Si, una vez hecha la matrícula te das cuenta de que te has equivocado, o compruebas que tienes asignaturas incompatibles por el horario… </a:t>
            </a:r>
            <a:r>
              <a:rPr lang="es-ES" sz="28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Puedes cambiar al comienzo de curso</a:t>
            </a:r>
            <a:r>
              <a:rPr lang="es-ES" sz="2800" b="1" dirty="0">
                <a:latin typeface="+mn-lt"/>
              </a:rPr>
              <a:t>, no hay problema.</a:t>
            </a:r>
          </a:p>
        </p:txBody>
      </p:sp>
    </p:spTree>
    <p:extLst>
      <p:ext uri="{BB962C8B-B14F-4D97-AF65-F5344CB8AC3E}">
        <p14:creationId xmlns:p14="http://schemas.microsoft.com/office/powerpoint/2010/main" val="4522503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036" descr="agosto_museo_salaprincip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3375"/>
            <a:ext cx="5040313" cy="3352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1035" descr="abril_bibliotecanuevaIMG_615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141663"/>
            <a:ext cx="4824413" cy="34829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Text Box 1031"/>
          <p:cNvSpPr txBox="1">
            <a:spLocks noChangeArrowheads="1"/>
          </p:cNvSpPr>
          <p:nvPr/>
        </p:nvSpPr>
        <p:spPr bwMode="auto">
          <a:xfrm>
            <a:off x="2627313" y="2349500"/>
            <a:ext cx="4968875" cy="923330"/>
          </a:xfrm>
          <a:prstGeom prst="rect">
            <a:avLst/>
          </a:prstGeom>
          <a:solidFill>
            <a:srgbClr val="CCFF99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r>
              <a:rPr lang="es-ES" sz="5400">
                <a:solidFill>
                  <a:schemeClr val="tx1"/>
                </a:solidFill>
                <a:latin typeface="Britannic Bold" pitchFamily="34" charset="0"/>
              </a:rPr>
              <a:t>DISTANCIA</a:t>
            </a:r>
          </a:p>
        </p:txBody>
      </p:sp>
    </p:spTree>
    <p:extLst>
      <p:ext uri="{BB962C8B-B14F-4D97-AF65-F5344CB8AC3E}">
        <p14:creationId xmlns:p14="http://schemas.microsoft.com/office/powerpoint/2010/main" val="3525139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3669991" y="362040"/>
            <a:ext cx="5105400" cy="1315691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>
            <a:off x="3743621" y="2321990"/>
            <a:ext cx="5057480" cy="837810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 sz="1400">
              <a:latin typeface="+mj-lt"/>
            </a:endParaRPr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>
            <a:off x="3786741" y="5538845"/>
            <a:ext cx="5089090" cy="810128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 sz="1200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>
            <a:off x="250303" y="78257"/>
            <a:ext cx="3048000" cy="1982591"/>
          </a:xfrm>
          <a:prstGeom prst="rightArrow">
            <a:avLst>
              <a:gd name="adj1" fmla="val 50000"/>
              <a:gd name="adj2" fmla="val 28571"/>
            </a:avLst>
          </a:prstGeom>
          <a:gradFill rotWithShape="0">
            <a:gsLst>
              <a:gs pos="0">
                <a:schemeClr val="accent1"/>
              </a:gs>
              <a:gs pos="100000">
                <a:srgbClr val="CCFF99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accent2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>
            <a:off x="228600" y="3200400"/>
            <a:ext cx="3048000" cy="2667000"/>
          </a:xfrm>
          <a:prstGeom prst="rightArrow">
            <a:avLst>
              <a:gd name="adj1" fmla="val 50000"/>
              <a:gd name="adj2" fmla="val 28571"/>
            </a:avLst>
          </a:prstGeom>
          <a:gradFill rotWithShape="0">
            <a:gsLst>
              <a:gs pos="0">
                <a:schemeClr val="accent1"/>
              </a:gs>
              <a:gs pos="100000">
                <a:srgbClr val="CCFF99"/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457200" y="809995"/>
            <a:ext cx="2438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algn="l"/>
            <a:r>
              <a:rPr lang="es-ES_tradnl" sz="2800" b="1">
                <a:solidFill>
                  <a:schemeClr val="tx1"/>
                </a:solidFill>
                <a:latin typeface="Times New Roman" pitchFamily="18" charset="0"/>
              </a:rPr>
              <a:t>REQUISITOS</a:t>
            </a:r>
            <a:endParaRPr lang="es-ES" sz="2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457200" y="4267200"/>
            <a:ext cx="2209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algn="l"/>
            <a:r>
              <a:rPr lang="es-ES_tradnl" sz="2800" b="1">
                <a:solidFill>
                  <a:schemeClr val="tx1"/>
                </a:solidFill>
                <a:latin typeface="Times New Roman" pitchFamily="18" charset="0"/>
              </a:rPr>
              <a:t>VENTAJAS</a:t>
            </a:r>
            <a:endParaRPr lang="es-ES" sz="2800" b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1519" name="Text Box 15"/>
          <p:cNvSpPr txBox="1">
            <a:spLocks noChangeArrowheads="1"/>
          </p:cNvSpPr>
          <p:nvPr/>
        </p:nvSpPr>
        <p:spPr bwMode="auto">
          <a:xfrm>
            <a:off x="3743620" y="509027"/>
            <a:ext cx="5171779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marL="342900" indent="-342900" algn="l">
              <a:buFont typeface="+mj-lt"/>
              <a:buAutoNum type="arabicPeriod"/>
            </a:pPr>
            <a:r>
              <a:rPr lang="es-ES_tradnl" sz="18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Tener 18 años </a:t>
            </a:r>
            <a:r>
              <a:rPr lang="es-ES_tradnl" sz="1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 cumplirlos el año que se comienza)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ES_tradnl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posesión del título de E.S.O, Graduado escolar, Título de F.P., BUP,…</a:t>
            </a:r>
            <a:endParaRPr lang="es-ES" sz="1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26" name="AutoShape 22"/>
          <p:cNvSpPr>
            <a:spLocks noChangeArrowheads="1"/>
          </p:cNvSpPr>
          <p:nvPr/>
        </p:nvSpPr>
        <p:spPr bwMode="auto">
          <a:xfrm>
            <a:off x="3786741" y="4026249"/>
            <a:ext cx="5057480" cy="656851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/>
          </a:p>
        </p:txBody>
      </p:sp>
      <p:sp>
        <p:nvSpPr>
          <p:cNvPr id="21527" name="Text Box 23"/>
          <p:cNvSpPr txBox="1">
            <a:spLocks noChangeArrowheads="1"/>
          </p:cNvSpPr>
          <p:nvPr/>
        </p:nvSpPr>
        <p:spPr bwMode="auto">
          <a:xfrm>
            <a:off x="3822392" y="4085458"/>
            <a:ext cx="4800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1pPr>
            <a:lvl2pPr marL="742950" indent="-28575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2pPr>
            <a:lvl3pPr marL="11430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3pPr>
            <a:lvl4pPr marL="16002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4pPr>
            <a:lvl5pPr marL="2057400" indent="-228600" eaLnBrk="0" hangingPunct="0">
              <a:defRPr sz="4800">
                <a:solidFill>
                  <a:srgbClr val="003300"/>
                </a:solidFill>
                <a:latin typeface="Showcard Gothic" pitchFamily="82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4800">
                <a:solidFill>
                  <a:srgbClr val="003300"/>
                </a:solidFill>
                <a:latin typeface="Showcard Gothic" pitchFamily="82" charset="0"/>
              </a:defRPr>
            </a:lvl9pPr>
          </a:lstStyle>
          <a:p>
            <a:pPr algn="l"/>
            <a:r>
              <a:rPr lang="es-ES_tradnl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conservan las notas de las asignaturas aprobadas y no hay límite de convocatorias.</a:t>
            </a:r>
            <a:endParaRPr lang="es-ES" sz="16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F080A90-66EE-450C-8CBD-7C3691E8336E}"/>
              </a:ext>
            </a:extLst>
          </p:cNvPr>
          <p:cNvSpPr txBox="1"/>
          <p:nvPr/>
        </p:nvSpPr>
        <p:spPr>
          <a:xfrm>
            <a:off x="3786742" y="2349163"/>
            <a:ext cx="4871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Pensado para personas que no pueden acudir a clase: trabajo, residencia, deportistas de élite, personas enfermas, etc.</a:t>
            </a:r>
          </a:p>
        </p:txBody>
      </p:sp>
      <p:sp>
        <p:nvSpPr>
          <p:cNvPr id="19" name="AutoShape 8">
            <a:extLst>
              <a:ext uri="{FF2B5EF4-FFF2-40B4-BE49-F238E27FC236}">
                <a16:creationId xmlns:a16="http://schemas.microsoft.com/office/drawing/2014/main" id="{DAD6FE5E-95A5-415B-9DD0-F2F7C82BA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82" y="3276403"/>
            <a:ext cx="5024418" cy="629373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pPr algn="l"/>
            <a:endParaRPr lang="es-ES" sz="16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s-E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libertad para organizar el trabajo de cada año.</a:t>
            </a:r>
          </a:p>
          <a:p>
            <a:endParaRPr lang="es-ES" sz="1400">
              <a:latin typeface="+mj-lt"/>
            </a:endParaRPr>
          </a:p>
        </p:txBody>
      </p:sp>
      <p:sp>
        <p:nvSpPr>
          <p:cNvPr id="20" name="AutoShape 22">
            <a:extLst>
              <a:ext uri="{FF2B5EF4-FFF2-40B4-BE49-F238E27FC236}">
                <a16:creationId xmlns:a16="http://schemas.microsoft.com/office/drawing/2014/main" id="{B335ABBA-C8C7-4089-9072-8B092A256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6682" y="4766140"/>
            <a:ext cx="5057480" cy="656851"/>
          </a:xfrm>
          <a:prstGeom prst="flowChartAlternateProcess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s-ES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9C5DE1-FFA2-4AB9-A403-3D6D3C6115AC}"/>
              </a:ext>
            </a:extLst>
          </p:cNvPr>
          <p:cNvSpPr txBox="1"/>
          <p:nvPr/>
        </p:nvSpPr>
        <p:spPr>
          <a:xfrm>
            <a:off x="3786741" y="4779661"/>
            <a:ext cx="49787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Atención muy personal del profesorado: presencialmente y, sobre todo, a través del Aula Virtual.</a:t>
            </a:r>
          </a:p>
          <a:p>
            <a:endParaRPr lang="es-ES" sz="160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3084432-01AF-40ED-9DFB-B5CA285E41AD}"/>
              </a:ext>
            </a:extLst>
          </p:cNvPr>
          <p:cNvSpPr txBox="1"/>
          <p:nvPr/>
        </p:nvSpPr>
        <p:spPr>
          <a:xfrm>
            <a:off x="3801931" y="5649269"/>
            <a:ext cx="484152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sz="16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Muy adecuado para personas  constantes, capaces de organizarse el trabajo.</a:t>
            </a:r>
          </a:p>
          <a:p>
            <a:endParaRPr lang="es-ES" sz="1000"/>
          </a:p>
        </p:txBody>
      </p:sp>
    </p:spTree>
    <p:extLst>
      <p:ext uri="{BB962C8B-B14F-4D97-AF65-F5344CB8AC3E}">
        <p14:creationId xmlns:p14="http://schemas.microsoft.com/office/powerpoint/2010/main" val="1737281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4CDB6EA-B47F-4F6B-AC0E-072110C31247}"/>
              </a:ext>
            </a:extLst>
          </p:cNvPr>
          <p:cNvSpPr txBox="1"/>
          <p:nvPr/>
        </p:nvSpPr>
        <p:spPr>
          <a:xfrm>
            <a:off x="0" y="11663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/>
              <a:t>Características básicas de nuestro bachillerato a distancia: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E608F34-2909-41DE-AE95-C688ABC5687A}"/>
              </a:ext>
            </a:extLst>
          </p:cNvPr>
          <p:cNvSpPr txBox="1"/>
          <p:nvPr/>
        </p:nvSpPr>
        <p:spPr>
          <a:xfrm>
            <a:off x="136713" y="1070739"/>
            <a:ext cx="9144000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ES" sz="2200" b="1" dirty="0">
                <a:latin typeface="+mj-lt"/>
              </a:rPr>
              <a:t>Ofertamos dos modalidades: </a:t>
            </a:r>
            <a:r>
              <a:rPr lang="es-ES" sz="2200" b="1" u="sng" dirty="0">
                <a:latin typeface="+mj-lt"/>
              </a:rPr>
              <a:t>CIENCIAS</a:t>
            </a:r>
            <a:r>
              <a:rPr lang="es-ES" sz="2200" b="1" dirty="0">
                <a:latin typeface="+mj-lt"/>
              </a:rPr>
              <a:t> y </a:t>
            </a:r>
            <a:r>
              <a:rPr lang="es-ES" sz="2200" b="1" u="sng" dirty="0">
                <a:latin typeface="+mj-lt"/>
              </a:rPr>
              <a:t>HUMANIDADES Y CIENCIAS SOCIALES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ES" sz="2200" b="1" dirty="0">
                <a:latin typeface="+mj-lt"/>
              </a:rPr>
              <a:t>Está organizado en dos cursos, pero </a:t>
            </a:r>
            <a:r>
              <a:rPr lang="es-ES" sz="2200" b="1" u="sng" dirty="0">
                <a:latin typeface="+mj-lt"/>
              </a:rPr>
              <a:t>tú decides </a:t>
            </a:r>
            <a:r>
              <a:rPr lang="es-ES" sz="2200" b="1" dirty="0">
                <a:latin typeface="+mj-lt"/>
              </a:rPr>
              <a:t>qué asignaturas vas a cursar cada año, respetando siempre el orden de las asignaturas que son progresivas.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F347A07-BB87-41CB-8250-F524E4DDF072}"/>
              </a:ext>
            </a:extLst>
          </p:cNvPr>
          <p:cNvSpPr txBox="1"/>
          <p:nvPr/>
        </p:nvSpPr>
        <p:spPr>
          <a:xfrm>
            <a:off x="136713" y="3140968"/>
            <a:ext cx="349918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ES" sz="2200" b="1">
                <a:latin typeface="+mj-lt"/>
              </a:rPr>
              <a:t>Todo el material y las  instrucciones de las asignaturas está colgado en el </a:t>
            </a:r>
            <a:r>
              <a:rPr lang="es-ES" sz="2200" b="1">
                <a:solidFill>
                  <a:srgbClr val="FF0000"/>
                </a:solidFill>
                <a:latin typeface="+mj-lt"/>
              </a:rPr>
              <a:t>Aula Virtual </a:t>
            </a:r>
            <a:r>
              <a:rPr lang="es-ES" sz="2200" b="1">
                <a:latin typeface="+mj-lt"/>
              </a:rPr>
              <a:t>del instituto, por lo que tendrás que acceder con regularidad y aprender a trabajar con ella.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s-ES" sz="2000">
              <a:latin typeface="+mj-lt"/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0" name="Vista general de diapositiva 9">
                <a:extLst>
                  <a:ext uri="{FF2B5EF4-FFF2-40B4-BE49-F238E27FC236}">
                    <a16:creationId xmlns:a16="http://schemas.microsoft.com/office/drawing/2014/main" id="{78DF82C1-DA76-480C-B300-BD7EFD1AC9A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43652941"/>
                  </p:ext>
                </p:extLst>
              </p:nvPr>
            </p:nvGraphicFramePr>
            <p:xfrm>
              <a:off x="3916625" y="2677035"/>
              <a:ext cx="5227375" cy="4180965"/>
            </p:xfrm>
            <a:graphic>
              <a:graphicData uri="http://schemas.microsoft.com/office/powerpoint/2016/slidezoom">
                <pslz:sldZm>
                  <pslz:sldZmObj sldId="421" cId="2689333942">
                    <pslz:zmPr id="{D2A3CBC4-F623-40A2-B2D8-38058CD8FAD8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227375" cy="4180965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0" name="Vista general de diapositiva 9">
                <a:extLst>
                  <a:ext uri="{FF2B5EF4-FFF2-40B4-BE49-F238E27FC236}">
                    <a16:creationId xmlns:a16="http://schemas.microsoft.com/office/drawing/2014/main" id="{78DF82C1-DA76-480C-B300-BD7EFD1AC9A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16625" y="2677035"/>
                <a:ext cx="5227375" cy="4180965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C979855-BE25-4793-9CD3-979172324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316607"/>
              </p:ext>
            </p:extLst>
          </p:nvPr>
        </p:nvGraphicFramePr>
        <p:xfrm>
          <a:off x="3635896" y="2798253"/>
          <a:ext cx="5234680" cy="3938527"/>
        </p:xfrm>
        <a:graphic>
          <a:graphicData uri="http://schemas.openxmlformats.org/drawingml/2006/table">
            <a:tbl>
              <a:tblPr/>
              <a:tblGrid>
                <a:gridCol w="2617340">
                  <a:extLst>
                    <a:ext uri="{9D8B030D-6E8A-4147-A177-3AD203B41FA5}">
                      <a16:colId xmlns:a16="http://schemas.microsoft.com/office/drawing/2014/main" val="661885341"/>
                    </a:ext>
                  </a:extLst>
                </a:gridCol>
                <a:gridCol w="2617340">
                  <a:extLst>
                    <a:ext uri="{9D8B030D-6E8A-4147-A177-3AD203B41FA5}">
                      <a16:colId xmlns:a16="http://schemas.microsoft.com/office/drawing/2014/main" val="832361810"/>
                    </a:ext>
                  </a:extLst>
                </a:gridCol>
              </a:tblGrid>
              <a:tr h="321458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Primer curso de Bachillerato​</a:t>
                      </a:r>
                      <a:endParaRPr lang="es-ES" sz="11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3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1" i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Segundo cursode Bachillerato​</a:t>
                      </a:r>
                      <a:endParaRPr lang="es-ES" sz="1100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3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7003901"/>
                  </a:ext>
                </a:extLst>
              </a:tr>
              <a:tr h="459469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Lengua Castellana y Literatura I​</a:t>
                      </a:r>
                      <a:endParaRPr lang="es-E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3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Lengua Castellana y Literatura 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37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82257"/>
                  </a:ext>
                </a:extLst>
              </a:tr>
              <a:tr h="214803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MatemáticasI​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Matemáticas 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906197"/>
                  </a:ext>
                </a:extLst>
              </a:tr>
              <a:tr h="459469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Primera </a:t>
                      </a:r>
                      <a:r>
                        <a:rPr lang="es-ES" sz="1100" b="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LenguaExtranjera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I​</a:t>
                      </a:r>
                      <a:endParaRPr lang="es-E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Primera LenguaExtranjera 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82707"/>
                  </a:ext>
                </a:extLst>
              </a:tr>
              <a:tr h="214803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DibujoTécnico</a:t>
                      </a:r>
                      <a:r>
                        <a:rPr lang="es-ES" sz="11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I​</a:t>
                      </a:r>
                      <a:endParaRPr lang="es-E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Dibujo Técnico 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0267980"/>
                  </a:ext>
                </a:extLst>
              </a:tr>
              <a:tr h="214803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Latín 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Latín 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6597500"/>
                  </a:ext>
                </a:extLst>
              </a:tr>
              <a:tr h="214803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Griego 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Griego 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301444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MatemáticasCC.SS</a:t>
                      </a:r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MatemáticasCC.SS 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021243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Segunda Lengua Extranjera 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Segunda Lengua Extranjera 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43524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Tecnología Industrial 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Tecnología Industrial 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955108"/>
                  </a:ext>
                </a:extLst>
              </a:tr>
              <a:tr h="321458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Tecnología de la Información 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Tecnología de la Información II​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943897"/>
                  </a:ext>
                </a:extLst>
              </a:tr>
              <a:tr h="214803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Física y Química​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Física/Química​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758495"/>
                  </a:ext>
                </a:extLst>
              </a:tr>
              <a:tr h="298129"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Biología y Geología​</a:t>
                      </a:r>
                      <a:endParaRPr lang="es-ES" sz="1100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s-ES" sz="11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Biología/Geología​</a:t>
                      </a:r>
                      <a:endParaRPr lang="es-ES" sz="11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5195" marR="55195" marT="27597" marB="27597">
                    <a:lnL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58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074717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92903D7F-0570-4E7D-9C42-29E10498E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6" y="2310962"/>
            <a:ext cx="216502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8155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8AD187-7D7A-4285-8E84-6F9A489CFC53}"/>
              </a:ext>
            </a:extLst>
          </p:cNvPr>
          <p:cNvSpPr txBox="1"/>
          <p:nvPr/>
        </p:nvSpPr>
        <p:spPr>
          <a:xfrm>
            <a:off x="323528" y="1412776"/>
            <a:ext cx="878497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ES" sz="2400" b="1">
                <a:latin typeface="+mn-lt"/>
              </a:rPr>
              <a:t>Los temarios están organizados por </a:t>
            </a:r>
            <a:r>
              <a:rPr lang="es-ES" sz="2400" b="1" u="sng">
                <a:latin typeface="+mn-lt"/>
              </a:rPr>
              <a:t>quincenas</a:t>
            </a:r>
            <a:r>
              <a:rPr lang="es-ES" sz="2400" b="1">
                <a:latin typeface="+mn-lt"/>
              </a:rPr>
              <a:t> y, para llevarlo al día, hay que enviar las tareas quincenales.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s-ES" sz="2400" b="1">
                <a:latin typeface="+mn-lt"/>
              </a:rPr>
              <a:t>Además de la parte virtual, hay </a:t>
            </a:r>
            <a:r>
              <a:rPr lang="es-ES" sz="2400" b="1">
                <a:solidFill>
                  <a:srgbClr val="FF0000"/>
                </a:solidFill>
                <a:latin typeface="+mn-lt"/>
              </a:rPr>
              <a:t>una parte presencial</a:t>
            </a:r>
            <a:r>
              <a:rPr lang="es-ES" sz="2400" b="1">
                <a:latin typeface="+mn-lt"/>
              </a:rPr>
              <a:t>: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s-ES" sz="2400" b="1">
                <a:latin typeface="+mn-lt"/>
              </a:rPr>
              <a:t>Cada asignatura cuenta con dos </a:t>
            </a:r>
            <a:r>
              <a:rPr lang="es-ES" sz="2400" b="1" u="sng">
                <a:latin typeface="+mn-lt"/>
              </a:rPr>
              <a:t>horas semanales presenciales</a:t>
            </a:r>
            <a:r>
              <a:rPr lang="es-ES" sz="2400" b="1">
                <a:latin typeface="+mn-lt"/>
              </a:rPr>
              <a:t>, una de clase y otra de tutoría individual (algunas, muy pocas, solo tienen una). La asistencia a estas horas es voluntaria.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s-ES" sz="2400" b="1">
                <a:latin typeface="+mn-lt"/>
              </a:rPr>
              <a:t>Estas clases de dan en </a:t>
            </a:r>
            <a:r>
              <a:rPr lang="es-ES" sz="2400" b="1" u="sng">
                <a:latin typeface="+mn-lt"/>
              </a:rPr>
              <a:t>horario de tarde cuatro días a la semana</a:t>
            </a:r>
            <a:r>
              <a:rPr lang="es-ES" sz="2400" b="1">
                <a:latin typeface="+mn-lt"/>
              </a:rPr>
              <a:t>.</a:t>
            </a:r>
          </a:p>
          <a:p>
            <a:pPr marL="800100" lvl="1" indent="-342900" algn="l">
              <a:buFont typeface="Wingdings" panose="05000000000000000000" pitchFamily="2" charset="2"/>
              <a:buChar char="§"/>
            </a:pPr>
            <a:r>
              <a:rPr lang="es-ES" sz="2400" b="1">
                <a:latin typeface="+mn-lt"/>
              </a:rPr>
              <a:t>Hay un quincena de </a:t>
            </a:r>
            <a:r>
              <a:rPr lang="es-ES" sz="2400" b="1" u="sng">
                <a:latin typeface="+mn-lt"/>
              </a:rPr>
              <a:t>exámenes presenciales</a:t>
            </a:r>
            <a:r>
              <a:rPr lang="es-ES" sz="2400" b="1">
                <a:latin typeface="+mn-lt"/>
              </a:rPr>
              <a:t> por cada evaluación y una última evaluación presencial extraordinaria (no se hacen exámenes intermedios).  </a:t>
            </a:r>
          </a:p>
          <a:p>
            <a:endParaRPr lang="es-ES" sz="2400">
              <a:latin typeface="+mj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022E6B1-5266-4BD3-ADD4-65B03B8A2617}"/>
              </a:ext>
            </a:extLst>
          </p:cNvPr>
          <p:cNvSpPr txBox="1"/>
          <p:nvPr/>
        </p:nvSpPr>
        <p:spPr>
          <a:xfrm>
            <a:off x="0" y="116632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/>
              <a:t>Características básicas de nuestro bachillerato a distancia:</a:t>
            </a:r>
          </a:p>
        </p:txBody>
      </p:sp>
    </p:spTree>
    <p:extLst>
      <p:ext uri="{BB962C8B-B14F-4D97-AF65-F5344CB8AC3E}">
        <p14:creationId xmlns:p14="http://schemas.microsoft.com/office/powerpoint/2010/main" val="2636636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770E899-E461-4BD4-AFF4-54638CBC41BD}"/>
              </a:ext>
            </a:extLst>
          </p:cNvPr>
          <p:cNvSpPr txBox="1"/>
          <p:nvPr/>
        </p:nvSpPr>
        <p:spPr>
          <a:xfrm>
            <a:off x="6767736" y="1988840"/>
            <a:ext cx="6480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/>
              <a:t>MATERIAS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D498171-27C5-4849-BB14-0646BEE598D7}"/>
              </a:ext>
            </a:extLst>
          </p:cNvPr>
          <p:cNvSpPr txBox="1"/>
          <p:nvPr/>
        </p:nvSpPr>
        <p:spPr>
          <a:xfrm>
            <a:off x="5039544" y="116632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rgbClr val="FFFF00"/>
                </a:solidFill>
              </a:rPr>
              <a:t>1º Bach. distancia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3E18A1-EB80-49DC-B6CB-712E85CCC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25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197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5163049-A97B-4BEE-A4BE-DD04E7F2B1FE}"/>
              </a:ext>
            </a:extLst>
          </p:cNvPr>
          <p:cNvSpPr txBox="1"/>
          <p:nvPr/>
        </p:nvSpPr>
        <p:spPr>
          <a:xfrm>
            <a:off x="1447609" y="1712484"/>
            <a:ext cx="64807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dirty="0"/>
              <a:t>MATERIA</a:t>
            </a:r>
            <a:r>
              <a:rPr lang="es-ES" dirty="0"/>
              <a:t>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300C1FE-CE3D-4675-AAAF-EDEC8C2F2097}"/>
              </a:ext>
            </a:extLst>
          </p:cNvPr>
          <p:cNvSpPr txBox="1"/>
          <p:nvPr/>
        </p:nvSpPr>
        <p:spPr>
          <a:xfrm>
            <a:off x="-280583" y="142824"/>
            <a:ext cx="41044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B0F0"/>
                </a:solidFill>
              </a:rPr>
              <a:t>2º Bach. distancia</a:t>
            </a:r>
          </a:p>
        </p:txBody>
      </p:sp>
      <p:pic>
        <p:nvPicPr>
          <p:cNvPr id="4" name="Imagen 3" descr="Tabla&#10;&#10;Descripción generada automáticamente con confianza baja">
            <a:extLst>
              <a:ext uri="{FF2B5EF4-FFF2-40B4-BE49-F238E27FC236}">
                <a16:creationId xmlns:a16="http://schemas.microsoft.com/office/drawing/2014/main" id="{6809BCEB-6DC8-32EF-7330-EA5D6851F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286" y="211907"/>
            <a:ext cx="5538828" cy="643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95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Título">
            <a:extLst>
              <a:ext uri="{FF2B5EF4-FFF2-40B4-BE49-F238E27FC236}">
                <a16:creationId xmlns:a16="http://schemas.microsoft.com/office/drawing/2014/main" id="{BE37D51E-03DB-4723-B89F-15A86946D3C3}"/>
              </a:ext>
            </a:extLst>
          </p:cNvPr>
          <p:cNvSpPr txBox="1">
            <a:spLocks/>
          </p:cNvSpPr>
          <p:nvPr/>
        </p:nvSpPr>
        <p:spPr>
          <a:xfrm>
            <a:off x="0" y="28600"/>
            <a:ext cx="914400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70000"/>
              </a:lnSpc>
              <a:spcAft>
                <a:spcPts val="0"/>
              </a:spcAft>
            </a:pPr>
            <a:r>
              <a:rPr lang="es-ES">
                <a:solidFill>
                  <a:srgbClr val="003300"/>
                </a:solidFill>
                <a:latin typeface="Showcard Gothic" panose="04020904020102020604" pitchFamily="82" charset="0"/>
              </a:rPr>
              <a:t>DIFICULTADES DE LA ENSAÑANZA A DISTANCIA </a:t>
            </a:r>
          </a:p>
          <a:p>
            <a:pPr fontAlgn="auto">
              <a:lnSpc>
                <a:spcPct val="170000"/>
              </a:lnSpc>
              <a:spcAft>
                <a:spcPts val="0"/>
              </a:spcAft>
            </a:pPr>
            <a:r>
              <a:rPr lang="es-ES">
                <a:solidFill>
                  <a:srgbClr val="003300"/>
                </a:solidFill>
              </a:rPr>
              <a:t>FRENTE A LA PRESENCIAL QUE HAY QUE VALORAR:</a:t>
            </a:r>
          </a:p>
        </p:txBody>
      </p:sp>
      <p:sp>
        <p:nvSpPr>
          <p:cNvPr id="7" name="5 Marcador de contenido">
            <a:extLst>
              <a:ext uri="{FF2B5EF4-FFF2-40B4-BE49-F238E27FC236}">
                <a16:creationId xmlns:a16="http://schemas.microsoft.com/office/drawing/2014/main" id="{3BF54DFA-2E83-451F-A761-4476A96FD691}"/>
              </a:ext>
            </a:extLst>
          </p:cNvPr>
          <p:cNvSpPr txBox="1">
            <a:spLocks/>
          </p:cNvSpPr>
          <p:nvPr/>
        </p:nvSpPr>
        <p:spPr>
          <a:xfrm>
            <a:off x="1403648" y="1556792"/>
            <a:ext cx="7344816" cy="50851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800" b="1">
                <a:solidFill>
                  <a:srgbClr val="7030A0"/>
                </a:solidFill>
              </a:rPr>
              <a:t>Menos horas de clase presencial.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800" b="1">
                <a:solidFill>
                  <a:srgbClr val="7030A0"/>
                </a:solidFill>
              </a:rPr>
              <a:t>Mucho trabajo personal.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800" b="1">
                <a:solidFill>
                  <a:srgbClr val="7030A0"/>
                </a:solidFill>
              </a:rPr>
              <a:t>Uso constante de herramientas on-line.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800" b="1">
                <a:solidFill>
                  <a:srgbClr val="7030A0"/>
                </a:solidFill>
              </a:rPr>
              <a:t>Dificultad para valorar el esfuerzo necesario. 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800" b="1">
                <a:solidFill>
                  <a:srgbClr val="7030A0"/>
                </a:solidFill>
              </a:rPr>
              <a:t>En ocasiones el bajo nivel académico inicial añade dificultad a la enseñanza a distancia.</a:t>
            </a:r>
          </a:p>
          <a:p>
            <a:pPr marL="514350" indent="-514350" fontAlgn="auto">
              <a:lnSpc>
                <a:spcPct val="150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ES" sz="2800" b="1">
                <a:solidFill>
                  <a:srgbClr val="7030A0"/>
                </a:solidFill>
              </a:rPr>
              <a:t>Índice de abandono elevado. </a:t>
            </a:r>
          </a:p>
        </p:txBody>
      </p:sp>
    </p:spTree>
    <p:extLst>
      <p:ext uri="{BB962C8B-B14F-4D97-AF65-F5344CB8AC3E}">
        <p14:creationId xmlns:p14="http://schemas.microsoft.com/office/powerpoint/2010/main" val="3434864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C410C43-A7B8-4178-A91C-79A06A281F1E}"/>
              </a:ext>
            </a:extLst>
          </p:cNvPr>
          <p:cNvSpPr txBox="1"/>
          <p:nvPr/>
        </p:nvSpPr>
        <p:spPr>
          <a:xfrm>
            <a:off x="611560" y="117693"/>
            <a:ext cx="8172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>
                <a:solidFill>
                  <a:schemeClr val="accent6">
                    <a:lumMod val="50000"/>
                  </a:schemeClr>
                </a:solidFill>
                <a:latin typeface="Script MT Bold" panose="03040602040607080904" pitchFamily="66" charset="0"/>
              </a:rPr>
              <a:t>Cualquiera que sigue aprendiendo permanece joven. Esta es la grandeza de la vida.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098F2C-E2DC-4487-B1FE-37C1A7E1361D}"/>
              </a:ext>
            </a:extLst>
          </p:cNvPr>
          <p:cNvSpPr txBox="1"/>
          <p:nvPr/>
        </p:nvSpPr>
        <p:spPr>
          <a:xfrm>
            <a:off x="5652120" y="5805264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>
                <a:solidFill>
                  <a:schemeClr val="tx1"/>
                </a:solidFill>
                <a:latin typeface="Script MT Bold" panose="03040602040607080904" pitchFamily="66" charset="0"/>
              </a:rPr>
              <a:t>Henry Ford.</a:t>
            </a:r>
          </a:p>
        </p:txBody>
      </p:sp>
    </p:spTree>
    <p:extLst>
      <p:ext uri="{BB962C8B-B14F-4D97-AF65-F5344CB8AC3E}">
        <p14:creationId xmlns:p14="http://schemas.microsoft.com/office/powerpoint/2010/main" val="878475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DD63478758CDB47A8B0BCCAE7C89CED" ma:contentTypeVersion="6" ma:contentTypeDescription="Crear nuevo documento." ma:contentTypeScope="" ma:versionID="155267ce6f4c6a5ec333c5c846252690">
  <xsd:schema xmlns:xsd="http://www.w3.org/2001/XMLSchema" xmlns:xs="http://www.w3.org/2001/XMLSchema" xmlns:p="http://schemas.microsoft.com/office/2006/metadata/properties" xmlns:ns2="49710c92-388f-46f3-a577-891f0ec1b806" xmlns:ns3="bc1f2cbe-634c-4a23-bfb1-418b1afc137a" targetNamespace="http://schemas.microsoft.com/office/2006/metadata/properties" ma:root="true" ma:fieldsID="6b3c854e2d35146370f835b9097edcc2" ns2:_="" ns3:_="">
    <xsd:import namespace="49710c92-388f-46f3-a577-891f0ec1b806"/>
    <xsd:import namespace="bc1f2cbe-634c-4a23-bfb1-418b1afc13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10c92-388f-46f3-a577-891f0ec1b8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1f2cbe-634c-4a23-bfb1-418b1afc137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2967C04-8D44-423E-99F8-81D1100DCC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2067016-5015-4266-B7E4-7C6420C005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710c92-388f-46f3-a577-891f0ec1b806"/>
    <ds:schemaRef ds:uri="bc1f2cbe-634c-4a23-bfb1-418b1afc13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B97BA9-A4DB-498D-BC7C-0F559E3A889A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160</TotalTime>
  <Words>956</Words>
  <Application>Microsoft Office PowerPoint</Application>
  <PresentationFormat>Presentación en pantalla (4:3)</PresentationFormat>
  <Paragraphs>112</Paragraphs>
  <Slides>21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 título de diapositiva</dc:title>
  <dc:creator>iesclm</dc:creator>
  <cp:lastModifiedBy>MARIA JERUSALEN CARNERO LEON</cp:lastModifiedBy>
  <cp:revision>7</cp:revision>
  <dcterms:created xsi:type="dcterms:W3CDTF">2002-04-25T10:13:31Z</dcterms:created>
  <dcterms:modified xsi:type="dcterms:W3CDTF">2026-09-18T16:11:55Z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0x010100DDD63478758CDB47A8B0BCCAE7C89CED</vt:lpwstr>
  </property>
</Properties>
</file>