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4"/>
  </p:sldMasterIdLst>
  <p:sldIdLst>
    <p:sldId id="256" r:id="rId5"/>
    <p:sldId id="267" r:id="rId6"/>
    <p:sldId id="259" r:id="rId7"/>
    <p:sldId id="260" r:id="rId8"/>
    <p:sldId id="261" r:id="rId9"/>
    <p:sldId id="268" r:id="rId10"/>
    <p:sldId id="262" r:id="rId11"/>
    <p:sldId id="274" r:id="rId12"/>
    <p:sldId id="272" r:id="rId13"/>
    <p:sldId id="296" r:id="rId14"/>
    <p:sldId id="257" r:id="rId15"/>
    <p:sldId id="277" r:id="rId16"/>
    <p:sldId id="281" r:id="rId17"/>
    <p:sldId id="28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66C9FA-114D-921C-8CA6-1032A86BEE2F}" v="4" dt="2020-01-12T18:15:51.119"/>
    <p1510:client id="{4582F249-F63B-64F7-3A06-C59CB9082A71}" v="410" dt="2019-11-23T18:58:46.633"/>
    <p1510:client id="{8860D84E-BED8-1D46-10D9-45ED872EF89F}" v="96" dt="2019-11-14T19:06:00.896"/>
    <p1510:client id="{E9952645-F6F4-4C8C-B85B-ACF9F4EBE526}" v="209" dt="2019-11-12T18:57:53.4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.JERUSALEN CARNERO LEON" userId="S::mjcarnero@educa.jcyl.es::65eeee09-34ea-43c2-aeec-c8826ad90eb6" providerId="AD" clId="Web-{3066C9FA-114D-921C-8CA6-1032A86BEE2F}"/>
    <pc:docChg chg="modSld">
      <pc:chgData name="M.JERUSALEN CARNERO LEON" userId="S::mjcarnero@educa.jcyl.es::65eeee09-34ea-43c2-aeec-c8826ad90eb6" providerId="AD" clId="Web-{3066C9FA-114D-921C-8CA6-1032A86BEE2F}" dt="2020-01-12T18:15:51.119" v="3" actId="20577"/>
      <pc:docMkLst>
        <pc:docMk/>
      </pc:docMkLst>
      <pc:sldChg chg="modSp">
        <pc:chgData name="M.JERUSALEN CARNERO LEON" userId="S::mjcarnero@educa.jcyl.es::65eeee09-34ea-43c2-aeec-c8826ad90eb6" providerId="AD" clId="Web-{3066C9FA-114D-921C-8CA6-1032A86BEE2F}" dt="2020-01-12T18:15:51.119" v="2" actId="20577"/>
        <pc:sldMkLst>
          <pc:docMk/>
          <pc:sldMk cId="3807139470" sldId="261"/>
        </pc:sldMkLst>
        <pc:spChg chg="mod">
          <ac:chgData name="M.JERUSALEN CARNERO LEON" userId="S::mjcarnero@educa.jcyl.es::65eeee09-34ea-43c2-aeec-c8826ad90eb6" providerId="AD" clId="Web-{3066C9FA-114D-921C-8CA6-1032A86BEE2F}" dt="2020-01-12T18:15:51.119" v="2" actId="20577"/>
          <ac:spMkLst>
            <pc:docMk/>
            <pc:sldMk cId="3807139470" sldId="261"/>
            <ac:spMk id="3" creationId="{F8D74F40-FA50-46C0-BDE6-8063BBA45F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22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36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88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74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02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73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69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15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685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92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360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754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9148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788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718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254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53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CCB957-96F1-4B32-96B2-79D0E9D3363A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272438-A158-40B3-BEEA-4D7590AC82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68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FA58FB-D2A7-44C1-83BA-84C1E9F63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065862"/>
            <a:ext cx="6815669" cy="1320802"/>
          </a:xfrm>
        </p:spPr>
        <p:txBody>
          <a:bodyPr>
            <a:normAutofit/>
          </a:bodyPr>
          <a:lstStyle/>
          <a:p>
            <a:r>
              <a:rPr lang="es-ES" sz="4000" dirty="0"/>
              <a:t>Normas para la presentación de trabajos escritos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20B2C0-1632-48C0-A072-4D6F505F4E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IES Cardenal López de Mendoza</a:t>
            </a:r>
          </a:p>
        </p:txBody>
      </p:sp>
    </p:spTree>
    <p:extLst>
      <p:ext uri="{BB962C8B-B14F-4D97-AF65-F5344CB8AC3E}">
        <p14:creationId xmlns:p14="http://schemas.microsoft.com/office/powerpoint/2010/main" val="175820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6" name="Picture 13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6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8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6BFBCA0-25B0-4FB3-AAA3-BFB59E8E1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b="1">
                <a:solidFill>
                  <a:schemeClr val="bg1"/>
                </a:solidFill>
              </a:rPr>
              <a:t>Presentación general del escrito </a:t>
            </a:r>
            <a:br>
              <a:rPr lang="en-US" sz="3800">
                <a:solidFill>
                  <a:schemeClr val="bg1"/>
                </a:solidFill>
              </a:rPr>
            </a:br>
            <a:endParaRPr lang="en-US" sz="3800">
              <a:solidFill>
                <a:schemeClr val="bg1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478C04A-2EEC-4E18-9CF9-3F6EF0907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2398" y="3657597"/>
            <a:ext cx="6815669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sz="2100" dirty="0">
                <a:solidFill>
                  <a:schemeClr val="bg1"/>
                </a:solidFill>
                <a:ea typeface="+mn-lt"/>
                <a:cs typeface="+mn-lt"/>
              </a:rPr>
              <a:t>Debemos desarrollar un gusto personal por el trabajo bien presentado y cuidado, pues nuestros escritos también forman parte de nuestra imagen. </a:t>
            </a:r>
            <a:endParaRPr lang="en-US" sz="2100">
              <a:solidFill>
                <a:schemeClr val="bg1"/>
              </a:solidFill>
              <a:ea typeface="+mn-lt"/>
              <a:cs typeface="+mn-lt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03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Márgenes y orden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s-ES" sz="1800" b="1" dirty="0">
                <a:solidFill>
                  <a:schemeClr val="tx1"/>
                </a:solidFill>
              </a:rPr>
              <a:t>Márgenes</a:t>
            </a:r>
            <a:r>
              <a:rPr lang="es-ES" sz="1800" dirty="0">
                <a:solidFill>
                  <a:srgbClr val="262626"/>
                </a:solidFill>
              </a:rPr>
              <a:t>: siempre el superior mayor que el inferior y el izquierdo mayor que el derecho.</a:t>
            </a:r>
            <a:endParaRPr lang="es-ES" sz="1800" dirty="0"/>
          </a:p>
          <a:p>
            <a:pPr algn="just"/>
            <a:r>
              <a:rPr lang="es-ES" sz="1800" dirty="0">
                <a:solidFill>
                  <a:srgbClr val="262626"/>
                </a:solidFill>
              </a:rPr>
              <a:t>Numera las páginas.</a:t>
            </a:r>
          </a:p>
          <a:p>
            <a:pPr marL="0" indent="0">
              <a:buNone/>
            </a:pPr>
            <a:endParaRPr lang="es-ES" sz="1800" dirty="0">
              <a:solidFill>
                <a:srgbClr val="262626"/>
              </a:solidFill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BA820A-200A-43D1-97ED-D58FDB73B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678" y="704836"/>
            <a:ext cx="3915110" cy="538647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997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Tintas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r>
              <a:rPr lang="es-ES" dirty="0"/>
              <a:t>Debemos acostumbrarnos a emplear bolígrafo azul o negro, dejando el rojo para corregir y el lápiz para hacer las cosas “en sucio”.  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AF1B9AB8-F9C3-4CBD-9DBA-263593859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249" y="1838328"/>
            <a:ext cx="3903691" cy="292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6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Puntuación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 fontScale="85000" lnSpcReduction="20000"/>
          </a:bodyPr>
          <a:lstStyle/>
          <a:p>
            <a:r>
              <a:rPr lang="es-ES"/>
              <a:t>Hay que </a:t>
            </a:r>
            <a:r>
              <a:rPr lang="es-ES" b="1" dirty="0"/>
              <a:t>respetar</a:t>
            </a:r>
            <a:r>
              <a:rPr lang="es-ES" dirty="0"/>
              <a:t> las </a:t>
            </a:r>
            <a:r>
              <a:rPr lang="es-ES" b="1" dirty="0"/>
              <a:t>normas</a:t>
            </a:r>
            <a:r>
              <a:rPr lang="es-ES" dirty="0"/>
              <a:t> que rigen el uso de los </a:t>
            </a:r>
            <a:r>
              <a:rPr lang="es-ES" b="1" dirty="0"/>
              <a:t>signos de puntuación.</a:t>
            </a:r>
          </a:p>
          <a:p>
            <a:r>
              <a:rPr lang="es-ES" dirty="0"/>
              <a:t>Es muy importante </a:t>
            </a:r>
            <a:r>
              <a:rPr lang="es-ES"/>
              <a:t>que,</a:t>
            </a:r>
            <a:r>
              <a:rPr lang="es-ES" dirty="0"/>
              <a:t> en nuestros textos, distribuyamos la materia en diferentes párrafos. Procuraremos no escribir todo seguido, sino emplear puntos y aparte. 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Imagen que contiene texto, botella&#10;&#10;Descripción generada automáticamente">
            <a:extLst>
              <a:ext uri="{FF2B5EF4-FFF2-40B4-BE49-F238E27FC236}">
                <a16:creationId xmlns:a16="http://schemas.microsoft.com/office/drawing/2014/main" id="{A45954BF-E36F-447C-A29E-52398AC3A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96" y="2833445"/>
            <a:ext cx="4849359" cy="36370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49234B8-DF3C-43BC-88F6-99B9FA487784}"/>
              </a:ext>
            </a:extLst>
          </p:cNvPr>
          <p:cNvSpPr txBox="1"/>
          <p:nvPr/>
        </p:nvSpPr>
        <p:spPr>
          <a:xfrm>
            <a:off x="9104844" y="447228"/>
            <a:ext cx="2583543" cy="1938992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No se lo dijo</a:t>
            </a:r>
          </a:p>
          <a:p>
            <a:pPr algn="ctr"/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No, se lo dijo</a:t>
            </a:r>
          </a:p>
          <a:p>
            <a:pPr algn="ctr"/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¿No se lo dijo?</a:t>
            </a:r>
          </a:p>
          <a:p>
            <a:pPr algn="ctr"/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¡No!, ¿se lo dijo?</a:t>
            </a:r>
          </a:p>
          <a:p>
            <a:pPr algn="ctr"/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No sé, ¿lo dijo?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9535640-2820-4C14-B047-EAF793CD25D5}"/>
              </a:ext>
            </a:extLst>
          </p:cNvPr>
          <p:cNvSpPr txBox="1"/>
          <p:nvPr/>
        </p:nvSpPr>
        <p:spPr>
          <a:xfrm>
            <a:off x="5080000" y="754743"/>
            <a:ext cx="3875509" cy="135421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Vamos a comer niños</a:t>
            </a:r>
          </a:p>
          <a:p>
            <a:pPr algn="ctr"/>
            <a:r>
              <a:rPr lang="es-E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es lo mismo que</a:t>
            </a:r>
          </a:p>
          <a:p>
            <a:pPr algn="ctr"/>
            <a:r>
              <a:rPr lang="es-E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Vamos a comer, niños</a:t>
            </a:r>
          </a:p>
        </p:txBody>
      </p:sp>
    </p:spTree>
    <p:extLst>
      <p:ext uri="{BB962C8B-B14F-4D97-AF65-F5344CB8AC3E}">
        <p14:creationId xmlns:p14="http://schemas.microsoft.com/office/powerpoint/2010/main" val="380713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5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7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C3521760-80CA-46C3-97C9-0DB4F91B8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Grafías</a:t>
            </a:r>
            <a:r>
              <a:rPr lang="en-US" sz="5400" dirty="0">
                <a:solidFill>
                  <a:schemeClr val="bg1"/>
                </a:solidFill>
              </a:rPr>
              <a:t> y </a:t>
            </a:r>
            <a:r>
              <a:rPr lang="en-US" sz="5400" dirty="0" err="1">
                <a:solidFill>
                  <a:schemeClr val="bg1"/>
                </a:solidFill>
              </a:rPr>
              <a:t>Signos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6DFB67-6723-46F9-A284-DC2FF59D9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2398" y="3657597"/>
            <a:ext cx="6815669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100">
              <a:solidFill>
                <a:schemeClr val="bg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96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Mayúsculas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 fontScale="55000" lnSpcReduction="20000"/>
          </a:bodyPr>
          <a:lstStyle/>
          <a:p>
            <a:r>
              <a:rPr lang="es-ES" dirty="0"/>
              <a:t>Las emplearemos lógicamente después de punto, así como para los nombres propios, tanto de personas, como de lugares (pueblos, regiones, comunidades, países, continentes, etc.). </a:t>
            </a:r>
          </a:p>
          <a:p>
            <a:r>
              <a:rPr lang="es-ES" dirty="0"/>
              <a:t>No debemos olvidar además que </a:t>
            </a:r>
            <a:r>
              <a:rPr lang="es-ES" b="1" dirty="0"/>
              <a:t>las mayúsculas se acentúan.</a:t>
            </a:r>
          </a:p>
          <a:p>
            <a:r>
              <a:rPr lang="es-ES" dirty="0"/>
              <a:t>No se escriben con mayúsculas ni los meses del año ni los días de la semana. </a:t>
            </a:r>
          </a:p>
          <a:p>
            <a:r>
              <a:rPr lang="es-ES" dirty="0"/>
              <a:t>Si escribes el título de alguna obra literaria o artística, comienza siempre con letra mayúscula y coloca el título entre comillas o subrayado.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7972B3C-AD21-404C-B60F-64623491C4FF}"/>
              </a:ext>
            </a:extLst>
          </p:cNvPr>
          <p:cNvSpPr txBox="1"/>
          <p:nvPr/>
        </p:nvSpPr>
        <p:spPr>
          <a:xfrm>
            <a:off x="6760324" y="836336"/>
            <a:ext cx="3599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MAY</a:t>
            </a:r>
            <a:r>
              <a:rPr lang="es-ES" sz="4000" dirty="0">
                <a:solidFill>
                  <a:srgbClr val="00B050"/>
                </a:solidFill>
              </a:rPr>
              <a:t>Ú</a:t>
            </a:r>
            <a:r>
              <a:rPr lang="es-ES" sz="4000" dirty="0"/>
              <a:t>SCULAS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2B5D52-D92E-4FE2-858C-E3A78DCAB9B0}"/>
              </a:ext>
            </a:extLst>
          </p:cNvPr>
          <p:cNvSpPr txBox="1"/>
          <p:nvPr/>
        </p:nvSpPr>
        <p:spPr>
          <a:xfrm>
            <a:off x="9927966" y="1898166"/>
            <a:ext cx="1981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lunes</a:t>
            </a:r>
          </a:p>
          <a:p>
            <a:r>
              <a:rPr lang="es-ES" sz="3600" dirty="0"/>
              <a:t>martes</a:t>
            </a:r>
          </a:p>
          <a:p>
            <a:r>
              <a:rPr lang="es-ES" sz="3600" dirty="0"/>
              <a:t>enero</a:t>
            </a:r>
          </a:p>
          <a:p>
            <a:r>
              <a:rPr lang="es-ES" sz="3600" dirty="0"/>
              <a:t>febrero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E474803-B81C-4C46-ACE1-72B8EAF4E109}"/>
              </a:ext>
            </a:extLst>
          </p:cNvPr>
          <p:cNvSpPr txBox="1"/>
          <p:nvPr/>
        </p:nvSpPr>
        <p:spPr>
          <a:xfrm>
            <a:off x="5718629" y="1898166"/>
            <a:ext cx="1981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B050"/>
                </a:solidFill>
              </a:rPr>
              <a:t>M</a:t>
            </a:r>
            <a:r>
              <a:rPr lang="es-ES" sz="3600" dirty="0"/>
              <a:t>aría</a:t>
            </a:r>
          </a:p>
          <a:p>
            <a:r>
              <a:rPr lang="es-ES" sz="3600" dirty="0">
                <a:solidFill>
                  <a:srgbClr val="00B050"/>
                </a:solidFill>
              </a:rPr>
              <a:t>P</a:t>
            </a:r>
            <a:r>
              <a:rPr lang="es-ES" sz="3600" dirty="0"/>
              <a:t>edro</a:t>
            </a:r>
          </a:p>
          <a:p>
            <a:r>
              <a:rPr lang="es-ES" sz="3600" dirty="0">
                <a:solidFill>
                  <a:srgbClr val="00B050"/>
                </a:solidFill>
              </a:rPr>
              <a:t>B</a:t>
            </a:r>
            <a:r>
              <a:rPr lang="es-ES" sz="3600" dirty="0"/>
              <a:t>urgos</a:t>
            </a:r>
          </a:p>
          <a:p>
            <a:r>
              <a:rPr lang="es-ES" sz="3600" dirty="0">
                <a:solidFill>
                  <a:srgbClr val="00B050"/>
                </a:solidFill>
              </a:rPr>
              <a:t>E</a:t>
            </a:r>
            <a:r>
              <a:rPr lang="es-ES" sz="3600" dirty="0"/>
              <a:t>uropa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2F173CE-4CBC-43C6-B672-4EE0EEB9069E}"/>
              </a:ext>
            </a:extLst>
          </p:cNvPr>
          <p:cNvSpPr txBox="1"/>
          <p:nvPr/>
        </p:nvSpPr>
        <p:spPr>
          <a:xfrm>
            <a:off x="6415314" y="4630057"/>
            <a:ext cx="420914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i="1" dirty="0"/>
              <a:t>“El Quijote”</a:t>
            </a:r>
          </a:p>
          <a:p>
            <a:pPr algn="ctr"/>
            <a:r>
              <a:rPr lang="es-ES" sz="3200" i="1" dirty="0"/>
              <a:t>“Cien años de soledad”</a:t>
            </a:r>
          </a:p>
          <a:p>
            <a:pPr algn="ctr"/>
            <a:r>
              <a:rPr lang="es-ES" sz="3200" i="1" dirty="0"/>
              <a:t>“El médico”</a:t>
            </a:r>
          </a:p>
        </p:txBody>
      </p:sp>
    </p:spTree>
    <p:extLst>
      <p:ext uri="{BB962C8B-B14F-4D97-AF65-F5344CB8AC3E}">
        <p14:creationId xmlns:p14="http://schemas.microsoft.com/office/powerpoint/2010/main" val="330173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847645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Ortografía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 fontScale="85000" lnSpcReduction="10000"/>
          </a:bodyPr>
          <a:lstStyle/>
          <a:p>
            <a:r>
              <a:rPr lang="es-ES" dirty="0"/>
              <a:t>Las normas de ortografía no están para “fastidiarnos” sino para mantener una lengua con la que podamos comunicarnos todos los hablantes. Es muy importante que pongamos atención y tengamos interés en mejorar nuestra ortografía. 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636EF9-7780-47BB-B7F0-1478E9F96A36}"/>
              </a:ext>
            </a:extLst>
          </p:cNvPr>
          <p:cNvSpPr txBox="1"/>
          <p:nvPr/>
        </p:nvSpPr>
        <p:spPr>
          <a:xfrm>
            <a:off x="6094476" y="567698"/>
            <a:ext cx="5181600" cy="16312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No es lo mismo </a:t>
            </a:r>
          </a:p>
          <a:p>
            <a:pPr algn="ctr"/>
            <a:r>
              <a:rPr lang="es-ES" sz="3200" dirty="0"/>
              <a:t>“La pérdida de mi hermana”</a:t>
            </a:r>
          </a:p>
          <a:p>
            <a:pPr algn="ctr"/>
            <a:r>
              <a:rPr lang="es-ES" dirty="0"/>
              <a:t>que </a:t>
            </a:r>
          </a:p>
          <a:p>
            <a:pPr algn="ctr"/>
            <a:r>
              <a:rPr lang="es-ES" sz="3200" dirty="0"/>
              <a:t>“La perdida de mi hermana”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56BA5A9-9E40-4EC0-BB69-481D291C13E7}"/>
              </a:ext>
            </a:extLst>
          </p:cNvPr>
          <p:cNvSpPr txBox="1"/>
          <p:nvPr/>
        </p:nvSpPr>
        <p:spPr>
          <a:xfrm>
            <a:off x="6733104" y="2542878"/>
            <a:ext cx="3904343" cy="175432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latin typeface="Bernard MT Condensed" panose="02050806060905020404" pitchFamily="18" charset="0"/>
              </a:rPr>
              <a:t>Necesitamos dependientas con </a:t>
            </a:r>
            <a:r>
              <a:rPr lang="es-ES" sz="3600" dirty="0">
                <a:solidFill>
                  <a:srgbClr val="FFFF00"/>
                </a:solidFill>
                <a:latin typeface="Bernard MT Condensed" panose="02050806060905020404" pitchFamily="18" charset="0"/>
              </a:rPr>
              <a:t>ingles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42BD9602-5172-45A8-B18D-C76B43438538}"/>
              </a:ext>
            </a:extLst>
          </p:cNvPr>
          <p:cNvGrpSpPr/>
          <p:nvPr/>
        </p:nvGrpSpPr>
        <p:grpSpPr>
          <a:xfrm>
            <a:off x="7348153" y="4380886"/>
            <a:ext cx="2423886" cy="2282341"/>
            <a:chOff x="7348153" y="4380886"/>
            <a:chExt cx="2423886" cy="228234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Rombo 9">
              <a:extLst>
                <a:ext uri="{FF2B5EF4-FFF2-40B4-BE49-F238E27FC236}">
                  <a16:creationId xmlns:a16="http://schemas.microsoft.com/office/drawing/2014/main" id="{EF8CB3E5-F477-40E6-AB6F-F0C35358CD7C}"/>
                </a:ext>
              </a:extLst>
            </p:cNvPr>
            <p:cNvSpPr/>
            <p:nvPr/>
          </p:nvSpPr>
          <p:spPr>
            <a:xfrm>
              <a:off x="7348153" y="4380886"/>
              <a:ext cx="2423886" cy="2282341"/>
            </a:xfrm>
            <a:prstGeom prst="diamond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BEBE</a:t>
              </a:r>
            </a:p>
            <a:p>
              <a:pPr algn="ctr"/>
              <a:r>
                <a:rPr lang="es-E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</a:t>
              </a:r>
            </a:p>
            <a:p>
              <a:pPr algn="ctr"/>
              <a:r>
                <a:rPr lang="es-E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BORDO!</a:t>
              </a:r>
            </a:p>
          </p:txBody>
        </p:sp>
        <p:sp>
          <p:nvSpPr>
            <p:cNvPr id="11" name="Rombo 10">
              <a:extLst>
                <a:ext uri="{FF2B5EF4-FFF2-40B4-BE49-F238E27FC236}">
                  <a16:creationId xmlns:a16="http://schemas.microsoft.com/office/drawing/2014/main" id="{BFBA5ABE-1AEB-43EB-B8DE-BCDC670EBFE7}"/>
                </a:ext>
              </a:extLst>
            </p:cNvPr>
            <p:cNvSpPr/>
            <p:nvPr/>
          </p:nvSpPr>
          <p:spPr>
            <a:xfrm>
              <a:off x="7681982" y="4672667"/>
              <a:ext cx="1756228" cy="1754326"/>
            </a:xfrm>
            <a:prstGeom prst="diamon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5730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9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33" name="Straight Connector 15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17">
            <a:extLst>
              <a:ext uri="{FF2B5EF4-FFF2-40B4-BE49-F238E27FC236}">
                <a16:creationId xmlns:a16="http://schemas.microsoft.com/office/drawing/2014/main" id="{C8BABCA7-C1E0-41BA-A822-5F61251A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5"/>
            <a:stretch/>
          </a:blipFill>
          <a:ln w="15875" cap="flat" cmpd="sng" algn="ctr">
            <a:solidFill>
              <a:srgbClr val="B15E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35" name="Group 19">
            <a:extLst>
              <a:ext uri="{FF2B5EF4-FFF2-40B4-BE49-F238E27FC236}">
                <a16:creationId xmlns:a16="http://schemas.microsoft.com/office/drawing/2014/main" id="{2E5D6EB5-6FDB-477A-98F5-7409CD537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BB75167-5757-4E5F-869B-5A350BF43A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C8338DAE-FFCB-472B-A9EE-77E42FDBD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2B2E0A0-4D94-4C05-97C1-32B5D88A2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37" name="Picture 23">
              <a:extLst>
                <a:ext uri="{FF2B5EF4-FFF2-40B4-BE49-F238E27FC236}">
                  <a16:creationId xmlns:a16="http://schemas.microsoft.com/office/drawing/2014/main" id="{A91E75C9-3350-4F0B-993E-89D3DBD76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B5A06888-51AF-4B91-93DB-DB347CD4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Con el </a:t>
            </a:r>
            <a:r>
              <a:rPr lang="en-US" sz="5400" dirty="0" err="1"/>
              <a:t>ordenador</a:t>
            </a:r>
            <a:endParaRPr lang="en-US" sz="54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30E72E-1974-40BE-8762-31DF39FA4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2398" y="3657597"/>
            <a:ext cx="6815669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dirty="0"/>
              <a:t>Word</a:t>
            </a:r>
          </a:p>
          <a:p>
            <a:r>
              <a:rPr lang="en-US" sz="2100" dirty="0"/>
              <a:t>Office 365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89FB2CC-C7A1-4A53-A088-636FB487F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99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6" name="Picture 13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6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8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6BFBCA0-25B0-4FB3-AAA3-BFB59E8E1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b="1">
                <a:solidFill>
                  <a:schemeClr val="bg1"/>
                </a:solidFill>
              </a:rPr>
              <a:t>Presentación general del escrito </a:t>
            </a:r>
            <a:br>
              <a:rPr lang="en-US" sz="3800">
                <a:solidFill>
                  <a:schemeClr val="bg1"/>
                </a:solidFill>
              </a:rPr>
            </a:br>
            <a:endParaRPr lang="en-US" sz="3800">
              <a:solidFill>
                <a:schemeClr val="bg1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478C04A-2EEC-4E18-9CF9-3F6EF0907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2398" y="3657597"/>
            <a:ext cx="6815669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10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36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Márgenes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rgbClr val="262626"/>
                </a:solidFill>
              </a:rPr>
              <a:t>Usa el margen Normal o Moderado.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105C48B-7B4C-4A5E-A653-F4B1DE99B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387" y="349179"/>
            <a:ext cx="2701416" cy="38573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F87E3B1-2C0D-4985-81E5-26EF7F3A9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85"/>
          <a:stretch/>
        </p:blipFill>
        <p:spPr>
          <a:xfrm>
            <a:off x="5056465" y="4498716"/>
            <a:ext cx="6874560" cy="188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4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400" b="1" dirty="0">
                <a:solidFill>
                  <a:srgbClr val="262626"/>
                </a:solidFill>
              </a:rPr>
              <a:t>Texto Justificado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r>
              <a:rPr lang="es-ES" dirty="0"/>
              <a:t>Justifica el texto.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0ED027-729B-4314-90DD-A87965E5F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245" y="869496"/>
            <a:ext cx="64770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5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Tipo y tamaño de letra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r>
              <a:rPr lang="es-ES" dirty="0"/>
              <a:t>Usa un tamaño adecuado (12 puntos).</a:t>
            </a:r>
          </a:p>
          <a:p>
            <a:r>
              <a:rPr lang="es-ES" dirty="0"/>
              <a:t>Usa un tipo de letra clara y legible.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83BFE7C-D1E1-47D7-B930-9AEE67859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94" y="850219"/>
            <a:ext cx="3563849" cy="513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0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2AE4D4-0645-4F31-87A8-E4E4EEE8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 b="1" dirty="0">
                <a:solidFill>
                  <a:srgbClr val="262626"/>
                </a:solidFill>
              </a:rPr>
              <a:t>Portada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74F40-FA50-46C0-BDE6-8063BBA4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r>
              <a:rPr lang="es-ES" dirty="0"/>
              <a:t>Crea una portada</a:t>
            </a:r>
          </a:p>
          <a:p>
            <a:r>
              <a:rPr lang="es-ES" dirty="0"/>
              <a:t>Puedes cambiar los colores del documento.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D2A55F-7EC9-4E3D-B24E-75D3F0C7F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948" y="285752"/>
            <a:ext cx="3350147" cy="47772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459F2E5-0E3C-4FAA-9C73-E3EFA335A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170" y="5565782"/>
            <a:ext cx="6413818" cy="78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0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F9BE285C8A6B4D9794CB006936F457" ma:contentTypeVersion="11" ma:contentTypeDescription="Crear nuevo documento." ma:contentTypeScope="" ma:versionID="113a3e0eff81421307eaca3011c1ccca">
  <xsd:schema xmlns:xsd="http://www.w3.org/2001/XMLSchema" xmlns:xs="http://www.w3.org/2001/XMLSchema" xmlns:p="http://schemas.microsoft.com/office/2006/metadata/properties" xmlns:ns3="8360cfd1-af31-4882-8c76-d138d586225a" xmlns:ns4="bc6c19f0-9400-4142-84d3-5ee6257f4ee1" targetNamespace="http://schemas.microsoft.com/office/2006/metadata/properties" ma:root="true" ma:fieldsID="4e174bba5db665824c25bc50aaf37201" ns3:_="" ns4:_="">
    <xsd:import namespace="8360cfd1-af31-4882-8c76-d138d586225a"/>
    <xsd:import namespace="bc6c19f0-9400-4142-84d3-5ee6257f4ee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60cfd1-af31-4882-8c76-d138d58622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c19f0-9400-4142-84d3-5ee6257f4ee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D64526-B15D-43D5-853B-772C1563E2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2DA520-B85E-41F9-A16B-83F120EF7D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60cfd1-af31-4882-8c76-d138d586225a"/>
    <ds:schemaRef ds:uri="bc6c19f0-9400-4142-84d3-5ee6257f4e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440B08-39E9-408D-85B2-148F2D41E51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413</Words>
  <Application>Microsoft Office PowerPoint</Application>
  <PresentationFormat>Panorámica</PresentationFormat>
  <Paragraphs>62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Orgánico</vt:lpstr>
      <vt:lpstr>Normas para la presentación de trabajos escritos</vt:lpstr>
      <vt:lpstr>Presentación general del escrito  </vt:lpstr>
      <vt:lpstr>Márgenes y orden</vt:lpstr>
      <vt:lpstr>Tintas</vt:lpstr>
      <vt:lpstr>Puntuación</vt:lpstr>
      <vt:lpstr>Grafías y Signos</vt:lpstr>
      <vt:lpstr>Mayúsculas</vt:lpstr>
      <vt:lpstr>Ortografía</vt:lpstr>
      <vt:lpstr>Con el ordenador</vt:lpstr>
      <vt:lpstr>Presentación general del escrito  </vt:lpstr>
      <vt:lpstr>Márgenes</vt:lpstr>
      <vt:lpstr>Texto Justificado</vt:lpstr>
      <vt:lpstr>Tipo y tamaño de letra</vt:lpstr>
      <vt:lpstr>Portada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Normas para la presentación de trabajos escritos</dc:title>
  <dc:creator>ELENA TORRES MARIA</dc:creator>
  <cp:lastModifiedBy>M.JERUSALEN CARNERO LEON</cp:lastModifiedBy>
  <cp:revision>196</cp:revision>
  <dcterms:created xsi:type="dcterms:W3CDTF">2019-11-12T16:22:31Z</dcterms:created>
  <dcterms:modified xsi:type="dcterms:W3CDTF">2020-01-12T18:15:51Z</dcterms:modified>
</cp:coreProperties>
</file>